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11" r:id="rId1"/>
  </p:sldMasterIdLst>
  <p:notesMasterIdLst>
    <p:notesMasterId r:id="rId29"/>
  </p:notesMasterIdLst>
  <p:sldIdLst>
    <p:sldId id="256" r:id="rId2"/>
    <p:sldId id="257" r:id="rId3"/>
    <p:sldId id="258" r:id="rId4"/>
    <p:sldId id="274" r:id="rId5"/>
    <p:sldId id="278" r:id="rId6"/>
    <p:sldId id="264" r:id="rId7"/>
    <p:sldId id="277" r:id="rId8"/>
    <p:sldId id="287" r:id="rId9"/>
    <p:sldId id="262" r:id="rId10"/>
    <p:sldId id="279" r:id="rId11"/>
    <p:sldId id="285" r:id="rId12"/>
    <p:sldId id="284" r:id="rId13"/>
    <p:sldId id="288" r:id="rId14"/>
    <p:sldId id="281" r:id="rId15"/>
    <p:sldId id="259" r:id="rId16"/>
    <p:sldId id="260" r:id="rId17"/>
    <p:sldId id="266" r:id="rId18"/>
    <p:sldId id="268" r:id="rId19"/>
    <p:sldId id="269" r:id="rId20"/>
    <p:sldId id="267" r:id="rId21"/>
    <p:sldId id="261" r:id="rId22"/>
    <p:sldId id="270" r:id="rId23"/>
    <p:sldId id="271" r:id="rId24"/>
    <p:sldId id="280" r:id="rId25"/>
    <p:sldId id="272" r:id="rId26"/>
    <p:sldId id="273" r:id="rId27"/>
    <p:sldId id="282"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F4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338" autoAdjust="0"/>
    <p:restoredTop sz="94444" autoAdjust="0"/>
  </p:normalViewPr>
  <p:slideViewPr>
    <p:cSldViewPr snapToGrid="0">
      <p:cViewPr varScale="1">
        <p:scale>
          <a:sx n="75" d="100"/>
          <a:sy n="75" d="100"/>
        </p:scale>
        <p:origin x="564" y="5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B8DDEDC-62F8-4BA6-883B-457E49E63E5C}" type="datetimeFigureOut">
              <a:rPr lang="hu-HU" smtClean="0"/>
              <a:t>2021. 12. 14.</a:t>
            </a:fld>
            <a:endParaRPr lang="hu-HU"/>
          </a:p>
        </p:txBody>
      </p:sp>
      <p:sp>
        <p:nvSpPr>
          <p:cNvPr id="4" name="Diakép helye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6" name="Élőláb hely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81EB33-3176-4210-8304-5A7511E30CFF}" type="slidenum">
              <a:rPr lang="hu-HU" smtClean="0"/>
              <a:t>‹#›</a:t>
            </a:fld>
            <a:endParaRPr lang="hu-HU"/>
          </a:p>
        </p:txBody>
      </p:sp>
    </p:spTree>
    <p:extLst>
      <p:ext uri="{BB962C8B-B14F-4D97-AF65-F5344CB8AC3E}">
        <p14:creationId xmlns:p14="http://schemas.microsoft.com/office/powerpoint/2010/main" val="21324388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smtClean="0"/>
              <a:t>A társas nevén még gondolkodunk.</a:t>
            </a:r>
          </a:p>
          <a:p>
            <a:r>
              <a:rPr lang="hu-HU" dirty="0" smtClean="0"/>
              <a:t>Javaslat: legyen</a:t>
            </a:r>
            <a:r>
              <a:rPr lang="hu-HU" baseline="0" dirty="0" smtClean="0"/>
              <a:t> egy 1-2 szóból álló név + alcím, ami kifejezi </a:t>
            </a:r>
            <a:r>
              <a:rPr lang="hu-HU" baseline="0" smtClean="0"/>
              <a:t>a társas témáját </a:t>
            </a:r>
            <a:r>
              <a:rPr lang="hu-HU" baseline="0" dirty="0" smtClean="0"/>
              <a:t>(pl. Vízmegőrzők – „Alkalmazkodás és vízmegtartás települési szinten”)</a:t>
            </a:r>
            <a:endParaRPr lang="hu-HU" dirty="0"/>
          </a:p>
        </p:txBody>
      </p:sp>
      <p:sp>
        <p:nvSpPr>
          <p:cNvPr id="4" name="Dia számának helye 3"/>
          <p:cNvSpPr>
            <a:spLocks noGrp="1"/>
          </p:cNvSpPr>
          <p:nvPr>
            <p:ph type="sldNum" sz="quarter" idx="10"/>
          </p:nvPr>
        </p:nvSpPr>
        <p:spPr/>
        <p:txBody>
          <a:bodyPr/>
          <a:lstStyle/>
          <a:p>
            <a:fld id="{9C81EB33-3176-4210-8304-5A7511E30CFF}" type="slidenum">
              <a:rPr lang="hu-HU" smtClean="0"/>
              <a:t>1</a:t>
            </a:fld>
            <a:endParaRPr lang="hu-HU"/>
          </a:p>
        </p:txBody>
      </p:sp>
    </p:spTree>
    <p:extLst>
      <p:ext uri="{BB962C8B-B14F-4D97-AF65-F5344CB8AC3E}">
        <p14:creationId xmlns:p14="http://schemas.microsoft.com/office/powerpoint/2010/main" val="3711666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smtClean="0"/>
              <a:t>Javaslom kiegészíteni egy konkrét</a:t>
            </a:r>
            <a:r>
              <a:rPr lang="hu-HU" baseline="0" dirty="0" smtClean="0"/>
              <a:t> definícióval. Céloknál kiemelném, hogy ebben a játékban ezt a fő célt szolgálják, de számos további célja is van, ezekből is fel lehetne sorolni pl. mikroklíma javítása, vizes élőhelyet teremt, rekreációs lehetőség stb.</a:t>
            </a:r>
          </a:p>
          <a:p>
            <a:endParaRPr lang="hu-HU" baseline="0" dirty="0" smtClean="0"/>
          </a:p>
          <a:p>
            <a:endParaRPr lang="hu-HU" baseline="0" dirty="0" smtClean="0"/>
          </a:p>
          <a:p>
            <a:r>
              <a:rPr lang="hu-HU" baseline="0" dirty="0" smtClean="0"/>
              <a:t> </a:t>
            </a:r>
          </a:p>
        </p:txBody>
      </p:sp>
      <p:sp>
        <p:nvSpPr>
          <p:cNvPr id="4" name="Dia számának helye 3"/>
          <p:cNvSpPr>
            <a:spLocks noGrp="1"/>
          </p:cNvSpPr>
          <p:nvPr>
            <p:ph type="sldNum" sz="quarter" idx="10"/>
          </p:nvPr>
        </p:nvSpPr>
        <p:spPr/>
        <p:txBody>
          <a:bodyPr/>
          <a:lstStyle/>
          <a:p>
            <a:fld id="{9C81EB33-3176-4210-8304-5A7511E30CFF}" type="slidenum">
              <a:rPr lang="hu-HU" smtClean="0"/>
              <a:t>10</a:t>
            </a:fld>
            <a:endParaRPr lang="hu-HU"/>
          </a:p>
        </p:txBody>
      </p:sp>
    </p:spTree>
    <p:extLst>
      <p:ext uri="{BB962C8B-B14F-4D97-AF65-F5344CB8AC3E}">
        <p14:creationId xmlns:p14="http://schemas.microsoft.com/office/powerpoint/2010/main" val="24445280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smtClean="0"/>
              <a:t>Javaslom kiegészíteni egy konkrét</a:t>
            </a:r>
            <a:r>
              <a:rPr lang="hu-HU" baseline="0" dirty="0" smtClean="0"/>
              <a:t> definícióval. Céloknál kiemelném, hogy ebben a játékban ezt a fő célt szolgálják, de számos további célja is van, ezekből is fel lehetne sorolni pl. mikroklíma javítása, vizes élőhelyet teremt, rekreációs lehetőség stb.</a:t>
            </a:r>
          </a:p>
          <a:p>
            <a:endParaRPr lang="hu-HU" baseline="0" dirty="0" smtClean="0"/>
          </a:p>
          <a:p>
            <a:endParaRPr lang="hu-HU" baseline="0" dirty="0" smtClean="0"/>
          </a:p>
          <a:p>
            <a:r>
              <a:rPr lang="hu-HU" baseline="0" dirty="0" smtClean="0"/>
              <a:t> </a:t>
            </a:r>
          </a:p>
        </p:txBody>
      </p:sp>
      <p:sp>
        <p:nvSpPr>
          <p:cNvPr id="4" name="Dia számának helye 3"/>
          <p:cNvSpPr>
            <a:spLocks noGrp="1"/>
          </p:cNvSpPr>
          <p:nvPr>
            <p:ph type="sldNum" sz="quarter" idx="10"/>
          </p:nvPr>
        </p:nvSpPr>
        <p:spPr/>
        <p:txBody>
          <a:bodyPr/>
          <a:lstStyle/>
          <a:p>
            <a:fld id="{9C81EB33-3176-4210-8304-5A7511E30CFF}" type="slidenum">
              <a:rPr lang="hu-HU" smtClean="0"/>
              <a:t>11</a:t>
            </a:fld>
            <a:endParaRPr lang="hu-HU"/>
          </a:p>
        </p:txBody>
      </p:sp>
    </p:spTree>
    <p:extLst>
      <p:ext uri="{BB962C8B-B14F-4D97-AF65-F5344CB8AC3E}">
        <p14:creationId xmlns:p14="http://schemas.microsoft.com/office/powerpoint/2010/main" val="37527734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smtClean="0"/>
              <a:t>Javaslom kiegészíteni egy konkrét</a:t>
            </a:r>
            <a:r>
              <a:rPr lang="hu-HU" baseline="0" dirty="0" smtClean="0"/>
              <a:t> definícióval. Céloknál kiemelném, hogy ebben a játékban ezt a fő célt szolgálják, de számos további célja is van, ezekből is fel lehetne sorolni pl. mikroklíma javítása, vizes élőhelyet teremt, rekreációs lehetőség stb.</a:t>
            </a:r>
          </a:p>
          <a:p>
            <a:endParaRPr lang="hu-HU" baseline="0" dirty="0" smtClean="0"/>
          </a:p>
          <a:p>
            <a:endParaRPr lang="hu-HU" baseline="0" dirty="0" smtClean="0"/>
          </a:p>
          <a:p>
            <a:r>
              <a:rPr lang="hu-HU" baseline="0" dirty="0" smtClean="0"/>
              <a:t> </a:t>
            </a:r>
          </a:p>
        </p:txBody>
      </p:sp>
      <p:sp>
        <p:nvSpPr>
          <p:cNvPr id="4" name="Dia számának helye 3"/>
          <p:cNvSpPr>
            <a:spLocks noGrp="1"/>
          </p:cNvSpPr>
          <p:nvPr>
            <p:ph type="sldNum" sz="quarter" idx="10"/>
          </p:nvPr>
        </p:nvSpPr>
        <p:spPr/>
        <p:txBody>
          <a:bodyPr/>
          <a:lstStyle/>
          <a:p>
            <a:fld id="{9C81EB33-3176-4210-8304-5A7511E30CFF}" type="slidenum">
              <a:rPr lang="hu-HU" smtClean="0"/>
              <a:t>12</a:t>
            </a:fld>
            <a:endParaRPr lang="hu-HU"/>
          </a:p>
        </p:txBody>
      </p:sp>
    </p:spTree>
    <p:extLst>
      <p:ext uri="{BB962C8B-B14F-4D97-AF65-F5344CB8AC3E}">
        <p14:creationId xmlns:p14="http://schemas.microsoft.com/office/powerpoint/2010/main" val="28821968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smtClean="0"/>
              <a:t>Javaslom kiegészíteni egy konkrét</a:t>
            </a:r>
            <a:r>
              <a:rPr lang="hu-HU" baseline="0" dirty="0" smtClean="0"/>
              <a:t> definícióval. Céloknál kiemelném, hogy ebben a játékban ezt a fő célt szolgálják, de számos további célja is van, ezekből is fel lehetne sorolni pl. mikroklíma javítása, vizes élőhelyet teremt, rekreációs lehetőség stb.</a:t>
            </a:r>
          </a:p>
          <a:p>
            <a:endParaRPr lang="hu-HU" baseline="0" dirty="0" smtClean="0"/>
          </a:p>
          <a:p>
            <a:endParaRPr lang="hu-HU" baseline="0" dirty="0" smtClean="0"/>
          </a:p>
          <a:p>
            <a:r>
              <a:rPr lang="hu-HU" baseline="0" dirty="0" smtClean="0"/>
              <a:t> </a:t>
            </a:r>
          </a:p>
        </p:txBody>
      </p:sp>
      <p:sp>
        <p:nvSpPr>
          <p:cNvPr id="4" name="Dia számának helye 3"/>
          <p:cNvSpPr>
            <a:spLocks noGrp="1"/>
          </p:cNvSpPr>
          <p:nvPr>
            <p:ph type="sldNum" sz="quarter" idx="10"/>
          </p:nvPr>
        </p:nvSpPr>
        <p:spPr/>
        <p:txBody>
          <a:bodyPr/>
          <a:lstStyle/>
          <a:p>
            <a:fld id="{9C81EB33-3176-4210-8304-5A7511E30CFF}" type="slidenum">
              <a:rPr lang="hu-HU" smtClean="0"/>
              <a:t>13</a:t>
            </a:fld>
            <a:endParaRPr lang="hu-HU"/>
          </a:p>
        </p:txBody>
      </p:sp>
    </p:spTree>
    <p:extLst>
      <p:ext uri="{BB962C8B-B14F-4D97-AF65-F5344CB8AC3E}">
        <p14:creationId xmlns:p14="http://schemas.microsoft.com/office/powerpoint/2010/main" val="13030532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smtClean="0"/>
              <a:t>Itt oda írnám, mit nevezünk petáknak és </a:t>
            </a:r>
            <a:r>
              <a:rPr lang="hu-HU" dirty="0" err="1" smtClean="0"/>
              <a:t>tokenek</a:t>
            </a:r>
            <a:r>
              <a:rPr lang="hu-HU" dirty="0" smtClean="0"/>
              <a:t>.</a:t>
            </a:r>
            <a:r>
              <a:rPr lang="hu-HU" baseline="0" dirty="0" smtClean="0"/>
              <a:t> (Ez nekem se tiszta :D)</a:t>
            </a:r>
          </a:p>
          <a:p>
            <a:endParaRPr lang="hu-HU" baseline="0" dirty="0" smtClean="0"/>
          </a:p>
          <a:p>
            <a:r>
              <a:rPr lang="hu-HU" baseline="0" dirty="0" smtClean="0"/>
              <a:t>Pénz jelelő helyett csak pénzt írnék.</a:t>
            </a:r>
          </a:p>
          <a:p>
            <a:endParaRPr lang="hu-HU" baseline="0" dirty="0" smtClean="0"/>
          </a:p>
          <a:p>
            <a:r>
              <a:rPr lang="hu-HU" baseline="0" dirty="0" smtClean="0"/>
              <a:t>Javaslok számozást használni, amit a következő diákon is átvezetnék. </a:t>
            </a:r>
            <a:endParaRPr lang="hu-HU" dirty="0"/>
          </a:p>
        </p:txBody>
      </p:sp>
      <p:sp>
        <p:nvSpPr>
          <p:cNvPr id="4" name="Dia számának helye 3"/>
          <p:cNvSpPr>
            <a:spLocks noGrp="1"/>
          </p:cNvSpPr>
          <p:nvPr>
            <p:ph type="sldNum" sz="quarter" idx="10"/>
          </p:nvPr>
        </p:nvSpPr>
        <p:spPr/>
        <p:txBody>
          <a:bodyPr/>
          <a:lstStyle/>
          <a:p>
            <a:fld id="{9C81EB33-3176-4210-8304-5A7511E30CFF}" type="slidenum">
              <a:rPr lang="hu-HU" smtClean="0"/>
              <a:t>14</a:t>
            </a:fld>
            <a:endParaRPr lang="hu-HU"/>
          </a:p>
        </p:txBody>
      </p:sp>
    </p:spTree>
    <p:extLst>
      <p:ext uri="{BB962C8B-B14F-4D97-AF65-F5344CB8AC3E}">
        <p14:creationId xmlns:p14="http://schemas.microsoft.com/office/powerpoint/2010/main" val="4899749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smtClean="0"/>
              <a:t>Károkat okozhatnak</a:t>
            </a:r>
            <a:r>
              <a:rPr lang="hu-HU" baseline="0" dirty="0" smtClean="0"/>
              <a:t> résznél felsorolnék konkrét példákat pl. az iskola épületét elárasztotta a víz, az idei málna termés tönkrement</a:t>
            </a:r>
            <a:endParaRPr lang="hu-HU" dirty="0"/>
          </a:p>
        </p:txBody>
      </p:sp>
      <p:sp>
        <p:nvSpPr>
          <p:cNvPr id="4" name="Dia számának helye 3"/>
          <p:cNvSpPr>
            <a:spLocks noGrp="1"/>
          </p:cNvSpPr>
          <p:nvPr>
            <p:ph type="sldNum" sz="quarter" idx="10"/>
          </p:nvPr>
        </p:nvSpPr>
        <p:spPr/>
        <p:txBody>
          <a:bodyPr/>
          <a:lstStyle/>
          <a:p>
            <a:fld id="{9C81EB33-3176-4210-8304-5A7511E30CFF}" type="slidenum">
              <a:rPr lang="hu-HU" smtClean="0"/>
              <a:t>15</a:t>
            </a:fld>
            <a:endParaRPr lang="hu-HU"/>
          </a:p>
        </p:txBody>
      </p:sp>
    </p:spTree>
    <p:extLst>
      <p:ext uri="{BB962C8B-B14F-4D97-AF65-F5344CB8AC3E}">
        <p14:creationId xmlns:p14="http://schemas.microsoft.com/office/powerpoint/2010/main" val="1120919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smtClean="0"/>
              <a:t>Kérdés, hogy bármilyen</a:t>
            </a:r>
            <a:r>
              <a:rPr lang="hu-HU" baseline="0" dirty="0" smtClean="0"/>
              <a:t> pályázati forrást akarunk vagy szeretnénk hangsúlyozni az EU-t, mert akkor azt itt tüntessük fel. Korlátolt felhasználást javaslom kifejteni, hogy pontosan mire lehet elkölteni. </a:t>
            </a:r>
          </a:p>
          <a:p>
            <a:endParaRPr lang="hu-HU" baseline="0" dirty="0" smtClean="0"/>
          </a:p>
          <a:p>
            <a:r>
              <a:rPr lang="hu-HU" baseline="0" dirty="0" smtClean="0"/>
              <a:t>Zavaró kicsit, hogy olyan részek is félkövérek, amik nem alcímek. Különböző betűszínekkel is megkülönböztetném a kiemelni kívánt részt ilyen esetben. </a:t>
            </a:r>
            <a:endParaRPr lang="hu-HU" dirty="0"/>
          </a:p>
        </p:txBody>
      </p:sp>
      <p:sp>
        <p:nvSpPr>
          <p:cNvPr id="4" name="Dia számának helye 3"/>
          <p:cNvSpPr>
            <a:spLocks noGrp="1"/>
          </p:cNvSpPr>
          <p:nvPr>
            <p:ph type="sldNum" sz="quarter" idx="10"/>
          </p:nvPr>
        </p:nvSpPr>
        <p:spPr/>
        <p:txBody>
          <a:bodyPr/>
          <a:lstStyle/>
          <a:p>
            <a:fld id="{9C81EB33-3176-4210-8304-5A7511E30CFF}" type="slidenum">
              <a:rPr lang="hu-HU" smtClean="0"/>
              <a:t>16</a:t>
            </a:fld>
            <a:endParaRPr lang="hu-HU"/>
          </a:p>
        </p:txBody>
      </p:sp>
    </p:spTree>
    <p:extLst>
      <p:ext uri="{BB962C8B-B14F-4D97-AF65-F5344CB8AC3E}">
        <p14:creationId xmlns:p14="http://schemas.microsoft.com/office/powerpoint/2010/main" val="5515738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9C81EB33-3176-4210-8304-5A7511E30CFF}" type="slidenum">
              <a:rPr lang="hu-HU" smtClean="0"/>
              <a:t>17</a:t>
            </a:fld>
            <a:endParaRPr lang="hu-HU"/>
          </a:p>
        </p:txBody>
      </p:sp>
    </p:spTree>
    <p:extLst>
      <p:ext uri="{BB962C8B-B14F-4D97-AF65-F5344CB8AC3E}">
        <p14:creationId xmlns:p14="http://schemas.microsoft.com/office/powerpoint/2010/main" val="41189270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9C81EB33-3176-4210-8304-5A7511E30CFF}" type="slidenum">
              <a:rPr lang="hu-HU" smtClean="0"/>
              <a:t>18</a:t>
            </a:fld>
            <a:endParaRPr lang="hu-HU"/>
          </a:p>
        </p:txBody>
      </p:sp>
    </p:spTree>
    <p:extLst>
      <p:ext uri="{BB962C8B-B14F-4D97-AF65-F5344CB8AC3E}">
        <p14:creationId xmlns:p14="http://schemas.microsoft.com/office/powerpoint/2010/main" val="42033859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9C81EB33-3176-4210-8304-5A7511E30CFF}" type="slidenum">
              <a:rPr lang="hu-HU" smtClean="0"/>
              <a:t>19</a:t>
            </a:fld>
            <a:endParaRPr lang="hu-HU"/>
          </a:p>
        </p:txBody>
      </p:sp>
    </p:spTree>
    <p:extLst>
      <p:ext uri="{BB962C8B-B14F-4D97-AF65-F5344CB8AC3E}">
        <p14:creationId xmlns:p14="http://schemas.microsoft.com/office/powerpoint/2010/main" val="42125659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smtClean="0"/>
              <a:t>Kik vagytok ti</a:t>
            </a:r>
            <a:r>
              <a:rPr lang="hu-HU" baseline="0" dirty="0" smtClean="0"/>
              <a:t> kérdésre a választ átfogalmaznám. Szerintem legyen benne, hogy melyik településről van szó. Ki kéne találni egy nevet. </a:t>
            </a:r>
          </a:p>
          <a:p>
            <a:r>
              <a:rPr lang="hu-HU" baseline="0" dirty="0" smtClean="0"/>
              <a:t>A mi ellen harcolunk kérdésre a választ kiterjeszteném az éghajlatváltozás okozta szélsőséges időjárási eseményekre, ami az adott településünkön aszály és villámárvíz formájában jelenik meg legérzékelhetőbben. Nehogy azt gondolják a gyerekek, hogy csak villámárvíz és az aszály lehet a probléma. </a:t>
            </a:r>
          </a:p>
          <a:p>
            <a:r>
              <a:rPr lang="hu-HU" baseline="0" dirty="0" smtClean="0"/>
              <a:t>Mi a célok kérdésnél kimaradt a megoldások szó a </a:t>
            </a:r>
            <a:r>
              <a:rPr lang="hu-HU" baseline="0" dirty="0" err="1" smtClean="0"/>
              <a:t>NWRM-ből</a:t>
            </a:r>
            <a:r>
              <a:rPr lang="hu-HU" baseline="0" dirty="0" smtClean="0"/>
              <a:t>. </a:t>
            </a:r>
            <a:endParaRPr lang="hu-HU" dirty="0"/>
          </a:p>
        </p:txBody>
      </p:sp>
      <p:sp>
        <p:nvSpPr>
          <p:cNvPr id="4" name="Dia számának helye 3"/>
          <p:cNvSpPr>
            <a:spLocks noGrp="1"/>
          </p:cNvSpPr>
          <p:nvPr>
            <p:ph type="sldNum" sz="quarter" idx="10"/>
          </p:nvPr>
        </p:nvSpPr>
        <p:spPr/>
        <p:txBody>
          <a:bodyPr/>
          <a:lstStyle/>
          <a:p>
            <a:fld id="{9C81EB33-3176-4210-8304-5A7511E30CFF}" type="slidenum">
              <a:rPr lang="hu-HU" smtClean="0"/>
              <a:t>2</a:t>
            </a:fld>
            <a:endParaRPr lang="hu-HU"/>
          </a:p>
        </p:txBody>
      </p:sp>
    </p:spTree>
    <p:extLst>
      <p:ext uri="{BB962C8B-B14F-4D97-AF65-F5344CB8AC3E}">
        <p14:creationId xmlns:p14="http://schemas.microsoft.com/office/powerpoint/2010/main" val="42912597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indent="0">
              <a:buNone/>
            </a:pPr>
            <a:endParaRPr lang="hu-HU" baseline="0" dirty="0" smtClean="0"/>
          </a:p>
        </p:txBody>
      </p:sp>
      <p:sp>
        <p:nvSpPr>
          <p:cNvPr id="4" name="Dia számának helye 3"/>
          <p:cNvSpPr>
            <a:spLocks noGrp="1"/>
          </p:cNvSpPr>
          <p:nvPr>
            <p:ph type="sldNum" sz="quarter" idx="10"/>
          </p:nvPr>
        </p:nvSpPr>
        <p:spPr/>
        <p:txBody>
          <a:bodyPr/>
          <a:lstStyle/>
          <a:p>
            <a:fld id="{9C81EB33-3176-4210-8304-5A7511E30CFF}" type="slidenum">
              <a:rPr lang="hu-HU" smtClean="0"/>
              <a:t>20</a:t>
            </a:fld>
            <a:endParaRPr lang="hu-HU"/>
          </a:p>
        </p:txBody>
      </p:sp>
    </p:spTree>
    <p:extLst>
      <p:ext uri="{BB962C8B-B14F-4D97-AF65-F5344CB8AC3E}">
        <p14:creationId xmlns:p14="http://schemas.microsoft.com/office/powerpoint/2010/main" val="9015341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sz="1200" dirty="0" smtClean="0"/>
              <a:t>árvíz szintje - árvízvédelem szintje</a:t>
            </a:r>
          </a:p>
          <a:p>
            <a:endParaRPr lang="hu-HU" sz="1200" dirty="0" smtClean="0"/>
          </a:p>
          <a:p>
            <a:r>
              <a:rPr lang="hu-HU" sz="1200" dirty="0" smtClean="0"/>
              <a:t>Leírnám, hogy</a:t>
            </a:r>
            <a:r>
              <a:rPr lang="hu-HU" sz="1200" baseline="0" dirty="0" smtClean="0"/>
              <a:t> a csapatból valaki a felső két időjárás kártyát felfordítja, ami alapján megállapítható az aszály vagy árvíz kár, ha van.</a:t>
            </a:r>
          </a:p>
          <a:p>
            <a:endParaRPr lang="hu-HU" sz="1200" baseline="0" dirty="0" smtClean="0"/>
          </a:p>
          <a:p>
            <a:r>
              <a:rPr lang="hu-HU" sz="1200" baseline="0" dirty="0" smtClean="0"/>
              <a:t>Település saját vagyonát írnék, hogy még </a:t>
            </a:r>
            <a:r>
              <a:rPr lang="hu-HU" sz="1200" baseline="0" dirty="0" err="1" smtClean="0"/>
              <a:t>egyértelműbb</a:t>
            </a:r>
            <a:r>
              <a:rPr lang="hu-HU" sz="1200" baseline="0" dirty="0" smtClean="0"/>
              <a:t> legyen, hogy nem a pályázati forrás. </a:t>
            </a:r>
          </a:p>
          <a:p>
            <a:endParaRPr lang="hu-HU" sz="1200" baseline="0" dirty="0" smtClean="0"/>
          </a:p>
          <a:p>
            <a:r>
              <a:rPr lang="hu-HU" sz="1200" baseline="0" dirty="0" smtClean="0"/>
              <a:t>Adott kör jövedelmét leírnám, hogy pontosan mennyi itt is.</a:t>
            </a:r>
            <a:endParaRPr lang="hu-HU" dirty="0"/>
          </a:p>
        </p:txBody>
      </p:sp>
      <p:sp>
        <p:nvSpPr>
          <p:cNvPr id="4" name="Dia számának helye 3"/>
          <p:cNvSpPr>
            <a:spLocks noGrp="1"/>
          </p:cNvSpPr>
          <p:nvPr>
            <p:ph type="sldNum" sz="quarter" idx="10"/>
          </p:nvPr>
        </p:nvSpPr>
        <p:spPr/>
        <p:txBody>
          <a:bodyPr/>
          <a:lstStyle/>
          <a:p>
            <a:fld id="{9C81EB33-3176-4210-8304-5A7511E30CFF}" type="slidenum">
              <a:rPr lang="hu-HU" smtClean="0"/>
              <a:t>21</a:t>
            </a:fld>
            <a:endParaRPr lang="hu-HU"/>
          </a:p>
        </p:txBody>
      </p:sp>
    </p:spTree>
    <p:extLst>
      <p:ext uri="{BB962C8B-B14F-4D97-AF65-F5344CB8AC3E}">
        <p14:creationId xmlns:p14="http://schemas.microsoft.com/office/powerpoint/2010/main" val="33948817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smtClean="0"/>
              <a:t>A</a:t>
            </a:r>
            <a:r>
              <a:rPr lang="hu-HU" baseline="0" dirty="0" smtClean="0"/>
              <a:t> csere </a:t>
            </a:r>
            <a:r>
              <a:rPr lang="hu-HU" baseline="0" dirty="0" err="1" smtClean="0"/>
              <a:t>token</a:t>
            </a:r>
            <a:r>
              <a:rPr lang="hu-HU" baseline="0" dirty="0" smtClean="0"/>
              <a:t> egyszer használható fel csak, ezt szükséges itt is leírni.</a:t>
            </a:r>
          </a:p>
          <a:p>
            <a:endParaRPr lang="hu-HU" baseline="0" dirty="0" smtClean="0"/>
          </a:p>
          <a:p>
            <a:r>
              <a:rPr lang="hu-HU" baseline="0" dirty="0" smtClean="0"/>
              <a:t>Peták helyet pénznek nevezném, vagy valami egyedi valutát kitalálnék. </a:t>
            </a:r>
          </a:p>
          <a:p>
            <a:endParaRPr lang="hu-HU" baseline="0" dirty="0" smtClean="0"/>
          </a:p>
          <a:p>
            <a:r>
              <a:rPr lang="hu-HU" baseline="0" dirty="0" smtClean="0"/>
              <a:t>Az utolsó mondatnál kicsit elvesztem. Itt most a kérdések kijátszásának a megfizetéséről van szó?</a:t>
            </a:r>
            <a:endParaRPr lang="hu-HU" dirty="0"/>
          </a:p>
        </p:txBody>
      </p:sp>
      <p:sp>
        <p:nvSpPr>
          <p:cNvPr id="4" name="Dia számának helye 3"/>
          <p:cNvSpPr>
            <a:spLocks noGrp="1"/>
          </p:cNvSpPr>
          <p:nvPr>
            <p:ph type="sldNum" sz="quarter" idx="10"/>
          </p:nvPr>
        </p:nvSpPr>
        <p:spPr/>
        <p:txBody>
          <a:bodyPr/>
          <a:lstStyle/>
          <a:p>
            <a:fld id="{9C81EB33-3176-4210-8304-5A7511E30CFF}" type="slidenum">
              <a:rPr lang="hu-HU" smtClean="0"/>
              <a:t>22</a:t>
            </a:fld>
            <a:endParaRPr lang="hu-HU"/>
          </a:p>
        </p:txBody>
      </p:sp>
    </p:spTree>
    <p:extLst>
      <p:ext uri="{BB962C8B-B14F-4D97-AF65-F5344CB8AC3E}">
        <p14:creationId xmlns:p14="http://schemas.microsoft.com/office/powerpoint/2010/main" val="3668037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smtClean="0"/>
              <a:t>Hány</a:t>
            </a:r>
            <a:r>
              <a:rPr lang="hu-HU" baseline="0" dirty="0" smtClean="0"/>
              <a:t> felsorolás, hány pont itt szükséges leírni. </a:t>
            </a:r>
          </a:p>
          <a:p>
            <a:endParaRPr lang="hu-HU" baseline="0" dirty="0" smtClean="0"/>
          </a:p>
          <a:p>
            <a:r>
              <a:rPr lang="hu-HU" baseline="0" dirty="0" smtClean="0"/>
              <a:t>A pont helyet, a tervezés pontot javaslok írni, hogy egyértelmű legyen. (Mindenhol ugyanazt a kifejezést javaslom használni, ugyan arra a dologra.)</a:t>
            </a:r>
            <a:endParaRPr lang="hu-HU" dirty="0"/>
          </a:p>
        </p:txBody>
      </p:sp>
      <p:sp>
        <p:nvSpPr>
          <p:cNvPr id="4" name="Dia számának helye 3"/>
          <p:cNvSpPr>
            <a:spLocks noGrp="1"/>
          </p:cNvSpPr>
          <p:nvPr>
            <p:ph type="sldNum" sz="quarter" idx="10"/>
          </p:nvPr>
        </p:nvSpPr>
        <p:spPr/>
        <p:txBody>
          <a:bodyPr/>
          <a:lstStyle/>
          <a:p>
            <a:fld id="{9C81EB33-3176-4210-8304-5A7511E30CFF}" type="slidenum">
              <a:rPr lang="hu-HU" smtClean="0"/>
              <a:t>23</a:t>
            </a:fld>
            <a:endParaRPr lang="hu-HU"/>
          </a:p>
        </p:txBody>
      </p:sp>
    </p:spTree>
    <p:extLst>
      <p:ext uri="{BB962C8B-B14F-4D97-AF65-F5344CB8AC3E}">
        <p14:creationId xmlns:p14="http://schemas.microsoft.com/office/powerpoint/2010/main" val="23476376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smtClean="0"/>
              <a:t>Természetes </a:t>
            </a:r>
            <a:r>
              <a:rPr lang="hu-HU" dirty="0" err="1" smtClean="0"/>
              <a:t>vízmegtarató</a:t>
            </a:r>
            <a:r>
              <a:rPr lang="hu-HU" dirty="0" smtClean="0"/>
              <a:t> megoldást javaslok írni</a:t>
            </a:r>
          </a:p>
          <a:p>
            <a:endParaRPr lang="hu-HU" dirty="0" smtClean="0"/>
          </a:p>
          <a:p>
            <a:endParaRPr lang="hu-HU" dirty="0"/>
          </a:p>
        </p:txBody>
      </p:sp>
      <p:sp>
        <p:nvSpPr>
          <p:cNvPr id="4" name="Dia számának helye 3"/>
          <p:cNvSpPr>
            <a:spLocks noGrp="1"/>
          </p:cNvSpPr>
          <p:nvPr>
            <p:ph type="sldNum" sz="quarter" idx="10"/>
          </p:nvPr>
        </p:nvSpPr>
        <p:spPr/>
        <p:txBody>
          <a:bodyPr/>
          <a:lstStyle/>
          <a:p>
            <a:fld id="{9C81EB33-3176-4210-8304-5A7511E30CFF}" type="slidenum">
              <a:rPr lang="hu-HU" smtClean="0"/>
              <a:t>25</a:t>
            </a:fld>
            <a:endParaRPr lang="hu-HU"/>
          </a:p>
        </p:txBody>
      </p:sp>
    </p:spTree>
    <p:extLst>
      <p:ext uri="{BB962C8B-B14F-4D97-AF65-F5344CB8AC3E}">
        <p14:creationId xmlns:p14="http://schemas.microsoft.com/office/powerpoint/2010/main" val="22279094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dirty="0" smtClean="0"/>
              <a:t>Mi a feladat kérdésnél javaslom</a:t>
            </a:r>
            <a:r>
              <a:rPr lang="hu-HU" baseline="0" dirty="0" smtClean="0"/>
              <a:t> kiegészíteni a választ: </a:t>
            </a:r>
            <a:r>
              <a:rPr lang="hu-HU" dirty="0" smtClean="0"/>
              <a:t>Természetes vízmegtartó megoldások építése a (</a:t>
            </a:r>
            <a:r>
              <a:rPr lang="hu-HU" dirty="0" err="1" smtClean="0"/>
              <a:t>éghajlatváltoztás</a:t>
            </a:r>
            <a:r>
              <a:rPr lang="hu-HU" baseline="0" dirty="0" smtClean="0"/>
              <a:t> okozta) </a:t>
            </a:r>
            <a:r>
              <a:rPr lang="hu-HU" dirty="0" smtClean="0"/>
              <a:t>károk megelőzése és mérséklése érdekében.</a:t>
            </a:r>
          </a:p>
          <a:p>
            <a:endParaRPr lang="hu-HU" dirty="0"/>
          </a:p>
        </p:txBody>
      </p:sp>
      <p:sp>
        <p:nvSpPr>
          <p:cNvPr id="4" name="Dia számának helye 3"/>
          <p:cNvSpPr>
            <a:spLocks noGrp="1"/>
          </p:cNvSpPr>
          <p:nvPr>
            <p:ph type="sldNum" sz="quarter" idx="10"/>
          </p:nvPr>
        </p:nvSpPr>
        <p:spPr/>
        <p:txBody>
          <a:bodyPr/>
          <a:lstStyle/>
          <a:p>
            <a:fld id="{9C81EB33-3176-4210-8304-5A7511E30CFF}" type="slidenum">
              <a:rPr lang="hu-HU" smtClean="0"/>
              <a:t>26</a:t>
            </a:fld>
            <a:endParaRPr lang="hu-HU"/>
          </a:p>
        </p:txBody>
      </p:sp>
    </p:spTree>
    <p:extLst>
      <p:ext uri="{BB962C8B-B14F-4D97-AF65-F5344CB8AC3E}">
        <p14:creationId xmlns:p14="http://schemas.microsoft.com/office/powerpoint/2010/main" val="3101227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smtClean="0"/>
              <a:t>Én onnan</a:t>
            </a:r>
            <a:r>
              <a:rPr lang="hu-HU" baseline="0" dirty="0" smtClean="0"/>
              <a:t> kezdeném, hogy az éghajlatváltozás hatására egyrészt emelkedik az átlaghőmérséklet, másrészt ami nagyobb probléma, hogy az éves csapadék mennyiségének eloszlása megváltozott és ennek hatására egyre gyakrabban alakulnak ki olyan heves esőzések, amikor egy pár óra alatt lehullik több havi átlag csapadékmennyiség egyszerre, ami a felszíni vízfolyások kiáradásához vezet. (Zárójelesen mondom, hogy eszembe jutott a jégkár, valahogy ezt is esetleg beletehetnénk a társasba). </a:t>
            </a:r>
          </a:p>
          <a:p>
            <a:pPr marL="0" marR="0" indent="0" algn="l" defTabSz="914400" rtl="0" eaLnBrk="1" fontAlgn="auto" latinLnBrk="0" hangingPunct="1">
              <a:lnSpc>
                <a:spcPct val="100000"/>
              </a:lnSpc>
              <a:spcBef>
                <a:spcPts val="0"/>
              </a:spcBef>
              <a:spcAft>
                <a:spcPts val="0"/>
              </a:spcAft>
              <a:buClrTx/>
              <a:buSzTx/>
              <a:buFontTx/>
              <a:buNone/>
              <a:tabLst/>
              <a:defRPr/>
            </a:pPr>
            <a:r>
              <a:rPr lang="hu-HU" baseline="0" dirty="0" smtClean="0"/>
              <a:t>Villámárvíz nem csak nagy kiterjedésű városok esetén alakulhat ki, és még domb és hegyvidéken se kell lenni. Igazából bárhol kialakulhat, több alföldi kistelepülésen is volt már. E szerint pontosítanám a leírtakat.</a:t>
            </a:r>
          </a:p>
          <a:p>
            <a:endParaRPr lang="hu-HU" baseline="0" dirty="0" smtClean="0"/>
          </a:p>
          <a:p>
            <a:endParaRPr lang="hu-HU" baseline="0" dirty="0" smtClean="0"/>
          </a:p>
          <a:p>
            <a:r>
              <a:rPr lang="hu-HU" baseline="0" dirty="0" smtClean="0"/>
              <a:t>A fogalmaknál az aszályt és a villámárvizet ugyanazokkal a paraméterek, szempontok szerint jellemezném. Hogyan alakul ki kérdés helyett, talán szerencsésebb a mit nevezünk …? Vagy Mi a …? kérdést használni. </a:t>
            </a:r>
          </a:p>
          <a:p>
            <a:endParaRPr lang="hu-HU" baseline="0" dirty="0" smtClean="0"/>
          </a:p>
          <a:p>
            <a:endParaRPr lang="hu-HU" dirty="0"/>
          </a:p>
        </p:txBody>
      </p:sp>
      <p:sp>
        <p:nvSpPr>
          <p:cNvPr id="4" name="Dia számának helye 3"/>
          <p:cNvSpPr>
            <a:spLocks noGrp="1"/>
          </p:cNvSpPr>
          <p:nvPr>
            <p:ph type="sldNum" sz="quarter" idx="10"/>
          </p:nvPr>
        </p:nvSpPr>
        <p:spPr/>
        <p:txBody>
          <a:bodyPr/>
          <a:lstStyle/>
          <a:p>
            <a:fld id="{9C81EB33-3176-4210-8304-5A7511E30CFF}" type="slidenum">
              <a:rPr lang="hu-HU" smtClean="0"/>
              <a:t>3</a:t>
            </a:fld>
            <a:endParaRPr lang="hu-HU"/>
          </a:p>
        </p:txBody>
      </p:sp>
    </p:spTree>
    <p:extLst>
      <p:ext uri="{BB962C8B-B14F-4D97-AF65-F5344CB8AC3E}">
        <p14:creationId xmlns:p14="http://schemas.microsoft.com/office/powerpoint/2010/main" val="10803859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smtClean="0"/>
              <a:t>Én onnan</a:t>
            </a:r>
            <a:r>
              <a:rPr lang="hu-HU" baseline="0" dirty="0" smtClean="0"/>
              <a:t> kezdeném, hogy az éghajlatváltozás hatására egyrészt emelkedik az átlaghőmérséklet, másrészt ami nagyobb probléma, hogy az éves csapadék mennyiségének eloszlása megváltozott és ennek hatására egyre gyakrabban alakulnak ki olyan heves esőzések, amikor egy pár óra alatt lehullik több havi átlag csapadékmennyiség egyszerre, ami a felszíni vízfolyások kiáradásához vezet. (Zárójelesen mondom, hogy eszembe jutott a jégkár, valahogy ezt is esetleg beletehetnénk a társasba). </a:t>
            </a:r>
          </a:p>
          <a:p>
            <a:pPr marL="0" marR="0" indent="0" algn="l" defTabSz="914400" rtl="0" eaLnBrk="1" fontAlgn="auto" latinLnBrk="0" hangingPunct="1">
              <a:lnSpc>
                <a:spcPct val="100000"/>
              </a:lnSpc>
              <a:spcBef>
                <a:spcPts val="0"/>
              </a:spcBef>
              <a:spcAft>
                <a:spcPts val="0"/>
              </a:spcAft>
              <a:buClrTx/>
              <a:buSzTx/>
              <a:buFontTx/>
              <a:buNone/>
              <a:tabLst/>
              <a:defRPr/>
            </a:pPr>
            <a:r>
              <a:rPr lang="hu-HU" baseline="0" dirty="0" smtClean="0"/>
              <a:t>Villámárvíz nem csak nagy kiterjedésű városok esetén alakulhat ki, és még domb és hegyvidéken se kell lenni. Igazából bárhol kialakulhat, több alföldi kistelepülésen is volt már. E szerint pontosítanám a leírtakat.</a:t>
            </a:r>
          </a:p>
          <a:p>
            <a:endParaRPr lang="hu-HU" baseline="0" dirty="0" smtClean="0"/>
          </a:p>
          <a:p>
            <a:endParaRPr lang="hu-HU" baseline="0" dirty="0" smtClean="0"/>
          </a:p>
          <a:p>
            <a:r>
              <a:rPr lang="hu-HU" baseline="0" dirty="0" smtClean="0"/>
              <a:t>A fogalmaknál az aszályt és a villámárvizet ugyanazokkal a paraméterek, szempontok szerint jellemezném. Hogyan alakul ki kérdés helyett, talán szerencsésebb a mit nevezünk …? Vagy Mi a …? kérdést használni. </a:t>
            </a:r>
          </a:p>
          <a:p>
            <a:endParaRPr lang="hu-HU" baseline="0" dirty="0" smtClean="0"/>
          </a:p>
          <a:p>
            <a:endParaRPr lang="hu-HU" dirty="0"/>
          </a:p>
        </p:txBody>
      </p:sp>
      <p:sp>
        <p:nvSpPr>
          <p:cNvPr id="4" name="Dia számának helye 3"/>
          <p:cNvSpPr>
            <a:spLocks noGrp="1"/>
          </p:cNvSpPr>
          <p:nvPr>
            <p:ph type="sldNum" sz="quarter" idx="10"/>
          </p:nvPr>
        </p:nvSpPr>
        <p:spPr/>
        <p:txBody>
          <a:bodyPr/>
          <a:lstStyle/>
          <a:p>
            <a:fld id="{9C81EB33-3176-4210-8304-5A7511E30CFF}" type="slidenum">
              <a:rPr lang="hu-HU" smtClean="0"/>
              <a:t>4</a:t>
            </a:fld>
            <a:endParaRPr lang="hu-HU"/>
          </a:p>
        </p:txBody>
      </p:sp>
    </p:spTree>
    <p:extLst>
      <p:ext uri="{BB962C8B-B14F-4D97-AF65-F5344CB8AC3E}">
        <p14:creationId xmlns:p14="http://schemas.microsoft.com/office/powerpoint/2010/main" val="3275358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smtClean="0"/>
              <a:t>Én onnan</a:t>
            </a:r>
            <a:r>
              <a:rPr lang="hu-HU" baseline="0" dirty="0" smtClean="0"/>
              <a:t> kezdeném, hogy az éghajlatváltozás hatására egyrészt emelkedik az átlaghőmérséklet, másrészt ami nagyobb probléma, hogy az éves csapadék mennyiségének eloszlása megváltozott és ennek hatására egyre gyakrabban alakulnak ki olyan heves esőzések, amikor egy pár óra alatt lehullik több havi átlag csapadékmennyiség egyszerre, ami a felszíni vízfolyások kiáradásához vezet. (Zárójelesen mondom, hogy eszembe jutott a jégkár, valahogy ezt is esetleg beletehetnénk a társasba). </a:t>
            </a:r>
          </a:p>
          <a:p>
            <a:pPr marL="0" marR="0" indent="0" algn="l" defTabSz="914400" rtl="0" eaLnBrk="1" fontAlgn="auto" latinLnBrk="0" hangingPunct="1">
              <a:lnSpc>
                <a:spcPct val="100000"/>
              </a:lnSpc>
              <a:spcBef>
                <a:spcPts val="0"/>
              </a:spcBef>
              <a:spcAft>
                <a:spcPts val="0"/>
              </a:spcAft>
              <a:buClrTx/>
              <a:buSzTx/>
              <a:buFontTx/>
              <a:buNone/>
              <a:tabLst/>
              <a:defRPr/>
            </a:pPr>
            <a:r>
              <a:rPr lang="hu-HU" baseline="0" dirty="0" smtClean="0"/>
              <a:t>Villámárvíz nem csak nagy kiterjedésű városok esetén alakulhat ki, és még domb és hegyvidéken se kell lenni. Igazából bárhol kialakulhat, több alföldi kistelepülésen is volt már. E szerint pontosítanám a leírtakat.</a:t>
            </a:r>
          </a:p>
          <a:p>
            <a:endParaRPr lang="hu-HU" baseline="0" dirty="0" smtClean="0"/>
          </a:p>
          <a:p>
            <a:endParaRPr lang="hu-HU" baseline="0" dirty="0" smtClean="0"/>
          </a:p>
          <a:p>
            <a:r>
              <a:rPr lang="hu-HU" baseline="0" dirty="0" smtClean="0"/>
              <a:t>A fogalmaknál az aszályt és a villámárvizet ugyanazokkal a paraméterek, szempontok szerint jellemezném. Hogyan alakul ki kérdés helyett, talán szerencsésebb a mit nevezünk …? Vagy Mi a …? kérdést használni. </a:t>
            </a:r>
          </a:p>
          <a:p>
            <a:endParaRPr lang="hu-HU" baseline="0" dirty="0" smtClean="0"/>
          </a:p>
          <a:p>
            <a:endParaRPr lang="hu-HU" dirty="0"/>
          </a:p>
        </p:txBody>
      </p:sp>
      <p:sp>
        <p:nvSpPr>
          <p:cNvPr id="4" name="Dia számának helye 3"/>
          <p:cNvSpPr>
            <a:spLocks noGrp="1"/>
          </p:cNvSpPr>
          <p:nvPr>
            <p:ph type="sldNum" sz="quarter" idx="10"/>
          </p:nvPr>
        </p:nvSpPr>
        <p:spPr/>
        <p:txBody>
          <a:bodyPr/>
          <a:lstStyle/>
          <a:p>
            <a:fld id="{9C81EB33-3176-4210-8304-5A7511E30CFF}" type="slidenum">
              <a:rPr lang="hu-HU" smtClean="0"/>
              <a:t>5</a:t>
            </a:fld>
            <a:endParaRPr lang="hu-HU"/>
          </a:p>
        </p:txBody>
      </p:sp>
    </p:spTree>
    <p:extLst>
      <p:ext uri="{BB962C8B-B14F-4D97-AF65-F5344CB8AC3E}">
        <p14:creationId xmlns:p14="http://schemas.microsoft.com/office/powerpoint/2010/main" val="31122418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smtClean="0"/>
              <a:t>Definíciót kicsit jobban kifejteném.</a:t>
            </a:r>
            <a:r>
              <a:rPr lang="hu-HU" baseline="0" dirty="0" smtClean="0"/>
              <a:t> Ebben a fájlban, tök jól le van írva a különböző aszály típusok fogalmai: http://vpf.vizugy.hu/reg/ovf/doc/3_Egh_valt_VZ.pdf </a:t>
            </a:r>
          </a:p>
          <a:p>
            <a:endParaRPr lang="hu-HU" baseline="0" dirty="0" smtClean="0"/>
          </a:p>
          <a:p>
            <a:r>
              <a:rPr lang="hu-HU" baseline="0" dirty="0" smtClean="0"/>
              <a:t>Milyen hatásai vannak kérdést javaslom feltenni a villámárvíz esetén is. Itt pedig a kik vannak leginkább kitéve kérdéssel javaslom kiegészíteni a fogalmat. </a:t>
            </a:r>
          </a:p>
          <a:p>
            <a:endParaRPr lang="hu-HU" baseline="0" dirty="0" smtClean="0"/>
          </a:p>
        </p:txBody>
      </p:sp>
      <p:sp>
        <p:nvSpPr>
          <p:cNvPr id="4" name="Dia számának helye 3"/>
          <p:cNvSpPr>
            <a:spLocks noGrp="1"/>
          </p:cNvSpPr>
          <p:nvPr>
            <p:ph type="sldNum" sz="quarter" idx="10"/>
          </p:nvPr>
        </p:nvSpPr>
        <p:spPr/>
        <p:txBody>
          <a:bodyPr/>
          <a:lstStyle/>
          <a:p>
            <a:fld id="{9C81EB33-3176-4210-8304-5A7511E30CFF}" type="slidenum">
              <a:rPr lang="hu-HU" smtClean="0"/>
              <a:t>6</a:t>
            </a:fld>
            <a:endParaRPr lang="hu-HU"/>
          </a:p>
        </p:txBody>
      </p:sp>
    </p:spTree>
    <p:extLst>
      <p:ext uri="{BB962C8B-B14F-4D97-AF65-F5344CB8AC3E}">
        <p14:creationId xmlns:p14="http://schemas.microsoft.com/office/powerpoint/2010/main" val="27332084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smtClean="0"/>
              <a:t>Definíciót kicsit jobban kifejteném.</a:t>
            </a:r>
            <a:r>
              <a:rPr lang="hu-HU" baseline="0" dirty="0" smtClean="0"/>
              <a:t> Ebben a fájlban, tök jól le van írva a különböző aszály típusok fogalmai: http://vpf.vizugy.hu/reg/ovf/doc/3_Egh_valt_VZ.pdf </a:t>
            </a:r>
          </a:p>
          <a:p>
            <a:endParaRPr lang="hu-HU" baseline="0" dirty="0" smtClean="0"/>
          </a:p>
          <a:p>
            <a:r>
              <a:rPr lang="hu-HU" baseline="0" dirty="0" smtClean="0"/>
              <a:t>Milyen hatásai vannak kérdést javaslom feltenni a villámárvíz esetén is. Itt pedig a kik vannak leginkább kitéve kérdéssel javaslom kiegészíteni a fogalmat. </a:t>
            </a:r>
          </a:p>
          <a:p>
            <a:endParaRPr lang="hu-HU" baseline="0" dirty="0" smtClean="0"/>
          </a:p>
        </p:txBody>
      </p:sp>
      <p:sp>
        <p:nvSpPr>
          <p:cNvPr id="4" name="Dia számának helye 3"/>
          <p:cNvSpPr>
            <a:spLocks noGrp="1"/>
          </p:cNvSpPr>
          <p:nvPr>
            <p:ph type="sldNum" sz="quarter" idx="10"/>
          </p:nvPr>
        </p:nvSpPr>
        <p:spPr/>
        <p:txBody>
          <a:bodyPr/>
          <a:lstStyle/>
          <a:p>
            <a:fld id="{9C81EB33-3176-4210-8304-5A7511E30CFF}" type="slidenum">
              <a:rPr lang="hu-HU" smtClean="0"/>
              <a:t>7</a:t>
            </a:fld>
            <a:endParaRPr lang="hu-HU"/>
          </a:p>
        </p:txBody>
      </p:sp>
    </p:spTree>
    <p:extLst>
      <p:ext uri="{BB962C8B-B14F-4D97-AF65-F5344CB8AC3E}">
        <p14:creationId xmlns:p14="http://schemas.microsoft.com/office/powerpoint/2010/main" val="34617438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smtClean="0"/>
              <a:t>Definíciót kicsit jobban kifejteném.</a:t>
            </a:r>
            <a:r>
              <a:rPr lang="hu-HU" baseline="0" dirty="0" smtClean="0"/>
              <a:t> Ebben a fájlban, tök jól le van írva a különböző aszály típusok fogalmai: http://vpf.vizugy.hu/reg/ovf/doc/3_Egh_valt_VZ.pdf </a:t>
            </a:r>
          </a:p>
          <a:p>
            <a:endParaRPr lang="hu-HU" baseline="0" dirty="0" smtClean="0"/>
          </a:p>
          <a:p>
            <a:r>
              <a:rPr lang="hu-HU" baseline="0" dirty="0" smtClean="0"/>
              <a:t>Milyen hatásai vannak kérdést javaslom feltenni a villámárvíz esetén is. Itt pedig a kik vannak leginkább kitéve kérdéssel javaslom kiegészíteni a fogalmat. </a:t>
            </a:r>
          </a:p>
          <a:p>
            <a:endParaRPr lang="hu-HU" baseline="0" dirty="0" smtClean="0"/>
          </a:p>
        </p:txBody>
      </p:sp>
      <p:sp>
        <p:nvSpPr>
          <p:cNvPr id="4" name="Dia számának helye 3"/>
          <p:cNvSpPr>
            <a:spLocks noGrp="1"/>
          </p:cNvSpPr>
          <p:nvPr>
            <p:ph type="sldNum" sz="quarter" idx="10"/>
          </p:nvPr>
        </p:nvSpPr>
        <p:spPr/>
        <p:txBody>
          <a:bodyPr/>
          <a:lstStyle/>
          <a:p>
            <a:fld id="{9C81EB33-3176-4210-8304-5A7511E30CFF}" type="slidenum">
              <a:rPr lang="hu-HU" smtClean="0"/>
              <a:t>8</a:t>
            </a:fld>
            <a:endParaRPr lang="hu-HU"/>
          </a:p>
        </p:txBody>
      </p:sp>
    </p:spTree>
    <p:extLst>
      <p:ext uri="{BB962C8B-B14F-4D97-AF65-F5344CB8AC3E}">
        <p14:creationId xmlns:p14="http://schemas.microsoft.com/office/powerpoint/2010/main" val="28693064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smtClean="0"/>
              <a:t>Javaslom kiegészíteni egy konkrét</a:t>
            </a:r>
            <a:r>
              <a:rPr lang="hu-HU" baseline="0" dirty="0" smtClean="0"/>
              <a:t> definícióval. Céloknál kiemelném, hogy ebben a játékban ezt a fő célt szolgálják, de számos további célja is van, ezekből is fel lehetne sorolni pl. mikroklíma javítása, vizes élőhelyet teremt, rekreációs lehetőség stb.</a:t>
            </a:r>
          </a:p>
          <a:p>
            <a:endParaRPr lang="hu-HU" baseline="0" dirty="0" smtClean="0"/>
          </a:p>
          <a:p>
            <a:endParaRPr lang="hu-HU" baseline="0" dirty="0" smtClean="0"/>
          </a:p>
          <a:p>
            <a:r>
              <a:rPr lang="hu-HU" baseline="0" dirty="0" smtClean="0"/>
              <a:t> </a:t>
            </a:r>
          </a:p>
        </p:txBody>
      </p:sp>
      <p:sp>
        <p:nvSpPr>
          <p:cNvPr id="4" name="Dia számának helye 3"/>
          <p:cNvSpPr>
            <a:spLocks noGrp="1"/>
          </p:cNvSpPr>
          <p:nvPr>
            <p:ph type="sldNum" sz="quarter" idx="10"/>
          </p:nvPr>
        </p:nvSpPr>
        <p:spPr/>
        <p:txBody>
          <a:bodyPr/>
          <a:lstStyle/>
          <a:p>
            <a:fld id="{9C81EB33-3176-4210-8304-5A7511E30CFF}" type="slidenum">
              <a:rPr lang="hu-HU" smtClean="0"/>
              <a:t>9</a:t>
            </a:fld>
            <a:endParaRPr lang="hu-HU"/>
          </a:p>
        </p:txBody>
      </p:sp>
    </p:spTree>
    <p:extLst>
      <p:ext uri="{BB962C8B-B14F-4D97-AF65-F5344CB8AC3E}">
        <p14:creationId xmlns:p14="http://schemas.microsoft.com/office/powerpoint/2010/main" val="38449935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Címdia">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hu-HU" smtClean="0"/>
              <a:t>Mintacím szerkesztése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smtClean="0"/>
              <a:t>Kattintson ide az alcím mintájának szerkesztéséhez</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B7F2BC00-FB4A-48F8-8ACC-A7B25CE0ECAC}" type="datetimeFigureOut">
              <a:rPr lang="hu-HU" smtClean="0"/>
              <a:t>2021. 12. 14.</a:t>
            </a:fld>
            <a:endParaRPr lang="hu-HU"/>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hu-HU"/>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A5C311FC-7B23-43BD-9B5D-95B8636E5649}" type="slidenum">
              <a:rPr lang="hu-HU" smtClean="0"/>
              <a:t>‹#›</a:t>
            </a:fld>
            <a:endParaRPr lang="hu-HU"/>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008329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mtClean="0"/>
              <a:t>Mintacím szerkesztése</a:t>
            </a:r>
            <a:endParaRPr lang="en-US" dirty="0"/>
          </a:p>
        </p:txBody>
      </p:sp>
      <p:sp>
        <p:nvSpPr>
          <p:cNvPr id="3" name="Vertical Text Placeholder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Date Placeholder 3"/>
          <p:cNvSpPr>
            <a:spLocks noGrp="1"/>
          </p:cNvSpPr>
          <p:nvPr>
            <p:ph type="dt" sz="half" idx="10"/>
          </p:nvPr>
        </p:nvSpPr>
        <p:spPr/>
        <p:txBody>
          <a:bodyPr/>
          <a:lstStyle/>
          <a:p>
            <a:fld id="{B7F2BC00-FB4A-48F8-8ACC-A7B25CE0ECAC}" type="datetimeFigureOut">
              <a:rPr lang="hu-HU" smtClean="0"/>
              <a:t>2021. 12. 14.</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A5C311FC-7B23-43BD-9B5D-95B8636E5649}" type="slidenum">
              <a:rPr lang="hu-HU" smtClean="0"/>
              <a:t>‹#›</a:t>
            </a:fld>
            <a:endParaRPr lang="hu-HU"/>
          </a:p>
        </p:txBody>
      </p:sp>
    </p:spTree>
    <p:extLst>
      <p:ext uri="{BB962C8B-B14F-4D97-AF65-F5344CB8AC3E}">
        <p14:creationId xmlns:p14="http://schemas.microsoft.com/office/powerpoint/2010/main" val="26902863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hu-HU" smtClean="0"/>
              <a:t>Mintacím szerkesztése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Date Placeholder 3"/>
          <p:cNvSpPr>
            <a:spLocks noGrp="1"/>
          </p:cNvSpPr>
          <p:nvPr>
            <p:ph type="dt" sz="half" idx="10"/>
          </p:nvPr>
        </p:nvSpPr>
        <p:spPr/>
        <p:txBody>
          <a:bodyPr/>
          <a:lstStyle/>
          <a:p>
            <a:fld id="{B7F2BC00-FB4A-48F8-8ACC-A7B25CE0ECAC}" type="datetimeFigureOut">
              <a:rPr lang="hu-HU" smtClean="0"/>
              <a:t>2021. 12. 14.</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A5C311FC-7B23-43BD-9B5D-95B8636E5649}" type="slidenum">
              <a:rPr lang="hu-HU" smtClean="0"/>
              <a:t>‹#›</a:t>
            </a:fld>
            <a:endParaRPr lang="hu-HU"/>
          </a:p>
        </p:txBody>
      </p:sp>
    </p:spTree>
    <p:extLst>
      <p:ext uri="{BB962C8B-B14F-4D97-AF65-F5344CB8AC3E}">
        <p14:creationId xmlns:p14="http://schemas.microsoft.com/office/powerpoint/2010/main" val="34408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mtClean="0"/>
              <a:t>Mintacím szerkesztése</a:t>
            </a:r>
            <a:endParaRPr lang="en-US" dirty="0"/>
          </a:p>
        </p:txBody>
      </p:sp>
      <p:sp>
        <p:nvSpPr>
          <p:cNvPr id="3" name="Content Placeholder 2"/>
          <p:cNvSpPr>
            <a:spLocks noGrp="1"/>
          </p:cNvSpPr>
          <p:nvPr>
            <p:ph idx="1"/>
          </p:nvPr>
        </p:nvSpPr>
        <p:spPr/>
        <p:txBody>
          <a:bodyPr>
            <a:normAutofit/>
          </a:bodyPr>
          <a:lstStyle>
            <a:lvl1pPr>
              <a:defRPr sz="2800"/>
            </a:lvl1pPr>
            <a:lvl2pPr>
              <a:defRPr sz="2400"/>
            </a:lvl2pPr>
            <a:lvl3pPr>
              <a:defRPr sz="2000"/>
            </a:lvl3pPr>
            <a:lvl4pPr>
              <a:defRPr sz="1800"/>
            </a:lvl4pPr>
            <a:lvl5pPr>
              <a:defRPr sz="1800"/>
            </a:lvl5pPr>
          </a:lstStyle>
          <a:p>
            <a:pPr lvl="0"/>
            <a:r>
              <a:rPr lang="hu-HU" dirty="0" smtClean="0"/>
              <a:t>Mintaszöveg szerkesztése</a:t>
            </a:r>
          </a:p>
          <a:p>
            <a:pPr lvl="1"/>
            <a:r>
              <a:rPr lang="hu-HU" dirty="0" smtClean="0"/>
              <a:t>Második szint</a:t>
            </a:r>
          </a:p>
          <a:p>
            <a:pPr lvl="2"/>
            <a:r>
              <a:rPr lang="hu-HU" dirty="0" smtClean="0"/>
              <a:t>Harmadik szint</a:t>
            </a:r>
          </a:p>
          <a:p>
            <a:pPr lvl="3"/>
            <a:r>
              <a:rPr lang="hu-HU" dirty="0" smtClean="0"/>
              <a:t>Negyedik szint</a:t>
            </a:r>
          </a:p>
          <a:p>
            <a:pPr lvl="4"/>
            <a:r>
              <a:rPr lang="hu-HU" dirty="0" smtClean="0"/>
              <a:t>Ötödik szint</a:t>
            </a:r>
            <a:endParaRPr lang="en-US" dirty="0"/>
          </a:p>
        </p:txBody>
      </p:sp>
      <p:sp>
        <p:nvSpPr>
          <p:cNvPr id="4" name="Date Placeholder 3"/>
          <p:cNvSpPr>
            <a:spLocks noGrp="1"/>
          </p:cNvSpPr>
          <p:nvPr>
            <p:ph type="dt" sz="half" idx="10"/>
          </p:nvPr>
        </p:nvSpPr>
        <p:spPr/>
        <p:txBody>
          <a:bodyPr/>
          <a:lstStyle/>
          <a:p>
            <a:fld id="{B7F2BC00-FB4A-48F8-8ACC-A7B25CE0ECAC}" type="datetimeFigureOut">
              <a:rPr lang="hu-HU" smtClean="0"/>
              <a:t>2021. 12. 14.</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A5C311FC-7B23-43BD-9B5D-95B8636E5649}" type="slidenum">
              <a:rPr lang="hu-HU" smtClean="0"/>
              <a:t>‹#›</a:t>
            </a:fld>
            <a:endParaRPr lang="hu-HU"/>
          </a:p>
        </p:txBody>
      </p:sp>
    </p:spTree>
    <p:extLst>
      <p:ext uri="{BB962C8B-B14F-4D97-AF65-F5344CB8AC3E}">
        <p14:creationId xmlns:p14="http://schemas.microsoft.com/office/powerpoint/2010/main" val="4209767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zakaszfejléc">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hu-HU" smtClean="0"/>
              <a:t>Mintacím szerkesztése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smtClean="0"/>
              <a:t>Mintaszöveg szerkesztése</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B7F2BC00-FB4A-48F8-8ACC-A7B25CE0ECAC}" type="datetimeFigureOut">
              <a:rPr lang="hu-HU" smtClean="0"/>
              <a:t>2021. 12. 14.</a:t>
            </a:fld>
            <a:endParaRPr lang="hu-HU"/>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hu-HU"/>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A5C311FC-7B23-43BD-9B5D-95B8636E5649}" type="slidenum">
              <a:rPr lang="hu-HU" smtClean="0"/>
              <a:t>‹#›</a:t>
            </a:fld>
            <a:endParaRPr lang="hu-HU"/>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469094962"/>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mtClean="0"/>
              <a:t>Mintacím szerkesztése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5" name="Date Placeholder 4"/>
          <p:cNvSpPr>
            <a:spLocks noGrp="1"/>
          </p:cNvSpPr>
          <p:nvPr>
            <p:ph type="dt" sz="half" idx="10"/>
          </p:nvPr>
        </p:nvSpPr>
        <p:spPr/>
        <p:txBody>
          <a:bodyPr/>
          <a:lstStyle/>
          <a:p>
            <a:fld id="{B7F2BC00-FB4A-48F8-8ACC-A7B25CE0ECAC}" type="datetimeFigureOut">
              <a:rPr lang="hu-HU" smtClean="0"/>
              <a:t>2021. 12. 14.</a:t>
            </a:fld>
            <a:endParaRPr lang="hu-HU"/>
          </a:p>
        </p:txBody>
      </p:sp>
      <p:sp>
        <p:nvSpPr>
          <p:cNvPr id="6" name="Footer Placeholder 5"/>
          <p:cNvSpPr>
            <a:spLocks noGrp="1"/>
          </p:cNvSpPr>
          <p:nvPr>
            <p:ph type="ftr" sz="quarter" idx="11"/>
          </p:nvPr>
        </p:nvSpPr>
        <p:spPr/>
        <p:txBody>
          <a:bodyPr/>
          <a:lstStyle/>
          <a:p>
            <a:endParaRPr lang="hu-HU"/>
          </a:p>
        </p:txBody>
      </p:sp>
      <p:sp>
        <p:nvSpPr>
          <p:cNvPr id="7" name="Slide Number Placeholder 6"/>
          <p:cNvSpPr>
            <a:spLocks noGrp="1"/>
          </p:cNvSpPr>
          <p:nvPr>
            <p:ph type="sldNum" sz="quarter" idx="12"/>
          </p:nvPr>
        </p:nvSpPr>
        <p:spPr/>
        <p:txBody>
          <a:bodyPr/>
          <a:lstStyle/>
          <a:p>
            <a:fld id="{A5C311FC-7B23-43BD-9B5D-95B8636E5649}" type="slidenum">
              <a:rPr lang="hu-HU" smtClean="0"/>
              <a:t>‹#›</a:t>
            </a:fld>
            <a:endParaRPr lang="hu-HU"/>
          </a:p>
        </p:txBody>
      </p:sp>
    </p:spTree>
    <p:extLst>
      <p:ext uri="{BB962C8B-B14F-4D97-AF65-F5344CB8AC3E}">
        <p14:creationId xmlns:p14="http://schemas.microsoft.com/office/powerpoint/2010/main" val="2124969937"/>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hu-HU" smtClean="0"/>
              <a:t>Mintacím szerkesztése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Content Placeholder 3"/>
          <p:cNvSpPr>
            <a:spLocks noGrp="1"/>
          </p:cNvSpPr>
          <p:nvPr>
            <p:ph sz="half" idx="2"/>
          </p:nvPr>
        </p:nvSpPr>
        <p:spPr>
          <a:xfrm>
            <a:off x="1257300" y="2909102"/>
            <a:ext cx="4800600" cy="299639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Content Placeholder 5"/>
          <p:cNvSpPr>
            <a:spLocks noGrp="1"/>
          </p:cNvSpPr>
          <p:nvPr>
            <p:ph sz="quarter" idx="4"/>
          </p:nvPr>
        </p:nvSpPr>
        <p:spPr>
          <a:xfrm>
            <a:off x="6633864" y="2909102"/>
            <a:ext cx="4800600" cy="299639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7" name="Date Placeholder 6"/>
          <p:cNvSpPr>
            <a:spLocks noGrp="1"/>
          </p:cNvSpPr>
          <p:nvPr>
            <p:ph type="dt" sz="half" idx="10"/>
          </p:nvPr>
        </p:nvSpPr>
        <p:spPr/>
        <p:txBody>
          <a:bodyPr/>
          <a:lstStyle/>
          <a:p>
            <a:fld id="{B7F2BC00-FB4A-48F8-8ACC-A7B25CE0ECAC}" type="datetimeFigureOut">
              <a:rPr lang="hu-HU" smtClean="0"/>
              <a:t>2021. 12. 14.</a:t>
            </a:fld>
            <a:endParaRPr lang="hu-HU"/>
          </a:p>
        </p:txBody>
      </p:sp>
      <p:sp>
        <p:nvSpPr>
          <p:cNvPr id="8" name="Footer Placeholder 7"/>
          <p:cNvSpPr>
            <a:spLocks noGrp="1"/>
          </p:cNvSpPr>
          <p:nvPr>
            <p:ph type="ftr" sz="quarter" idx="11"/>
          </p:nvPr>
        </p:nvSpPr>
        <p:spPr/>
        <p:txBody>
          <a:bodyPr/>
          <a:lstStyle/>
          <a:p>
            <a:endParaRPr lang="hu-HU"/>
          </a:p>
        </p:txBody>
      </p:sp>
      <p:sp>
        <p:nvSpPr>
          <p:cNvPr id="9" name="Slide Number Placeholder 8"/>
          <p:cNvSpPr>
            <a:spLocks noGrp="1"/>
          </p:cNvSpPr>
          <p:nvPr>
            <p:ph type="sldNum" sz="quarter" idx="12"/>
          </p:nvPr>
        </p:nvSpPr>
        <p:spPr/>
        <p:txBody>
          <a:bodyPr/>
          <a:lstStyle/>
          <a:p>
            <a:fld id="{A5C311FC-7B23-43BD-9B5D-95B8636E5649}" type="slidenum">
              <a:rPr lang="hu-HU" smtClean="0"/>
              <a:t>‹#›</a:t>
            </a:fld>
            <a:endParaRPr lang="hu-HU"/>
          </a:p>
        </p:txBody>
      </p:sp>
    </p:spTree>
    <p:extLst>
      <p:ext uri="{BB962C8B-B14F-4D97-AF65-F5344CB8AC3E}">
        <p14:creationId xmlns:p14="http://schemas.microsoft.com/office/powerpoint/2010/main" val="1370425070"/>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mtClean="0"/>
              <a:t>Mintacím szerkesztése</a:t>
            </a:r>
            <a:endParaRPr lang="en-US" dirty="0"/>
          </a:p>
        </p:txBody>
      </p:sp>
      <p:sp>
        <p:nvSpPr>
          <p:cNvPr id="3" name="Date Placeholder 2"/>
          <p:cNvSpPr>
            <a:spLocks noGrp="1"/>
          </p:cNvSpPr>
          <p:nvPr>
            <p:ph type="dt" sz="half" idx="10"/>
          </p:nvPr>
        </p:nvSpPr>
        <p:spPr/>
        <p:txBody>
          <a:bodyPr/>
          <a:lstStyle/>
          <a:p>
            <a:fld id="{B7F2BC00-FB4A-48F8-8ACC-A7B25CE0ECAC}" type="datetimeFigureOut">
              <a:rPr lang="hu-HU" smtClean="0"/>
              <a:t>2021. 12. 14.</a:t>
            </a:fld>
            <a:endParaRPr lang="hu-HU"/>
          </a:p>
        </p:txBody>
      </p:sp>
      <p:sp>
        <p:nvSpPr>
          <p:cNvPr id="4" name="Footer Placeholder 3"/>
          <p:cNvSpPr>
            <a:spLocks noGrp="1"/>
          </p:cNvSpPr>
          <p:nvPr>
            <p:ph type="ftr" sz="quarter" idx="11"/>
          </p:nvPr>
        </p:nvSpPr>
        <p:spPr/>
        <p:txBody>
          <a:bodyPr/>
          <a:lstStyle/>
          <a:p>
            <a:endParaRPr lang="hu-HU"/>
          </a:p>
        </p:txBody>
      </p:sp>
      <p:sp>
        <p:nvSpPr>
          <p:cNvPr id="5" name="Slide Number Placeholder 4"/>
          <p:cNvSpPr>
            <a:spLocks noGrp="1"/>
          </p:cNvSpPr>
          <p:nvPr>
            <p:ph type="sldNum" sz="quarter" idx="12"/>
          </p:nvPr>
        </p:nvSpPr>
        <p:spPr/>
        <p:txBody>
          <a:bodyPr/>
          <a:lstStyle/>
          <a:p>
            <a:fld id="{A5C311FC-7B23-43BD-9B5D-95B8636E5649}" type="slidenum">
              <a:rPr lang="hu-HU" smtClean="0"/>
              <a:t>‹#›</a:t>
            </a:fld>
            <a:endParaRPr lang="hu-HU"/>
          </a:p>
        </p:txBody>
      </p:sp>
    </p:spTree>
    <p:extLst>
      <p:ext uri="{BB962C8B-B14F-4D97-AF65-F5344CB8AC3E}">
        <p14:creationId xmlns:p14="http://schemas.microsoft.com/office/powerpoint/2010/main" val="519207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F2BC00-FB4A-48F8-8ACC-A7B25CE0ECAC}" type="datetimeFigureOut">
              <a:rPr lang="hu-HU" smtClean="0"/>
              <a:t>2021. 12. 14.</a:t>
            </a:fld>
            <a:endParaRPr lang="hu-HU"/>
          </a:p>
        </p:txBody>
      </p:sp>
      <p:sp>
        <p:nvSpPr>
          <p:cNvPr id="3" name="Footer Placeholder 2"/>
          <p:cNvSpPr>
            <a:spLocks noGrp="1"/>
          </p:cNvSpPr>
          <p:nvPr>
            <p:ph type="ftr" sz="quarter" idx="11"/>
          </p:nvPr>
        </p:nvSpPr>
        <p:spPr/>
        <p:txBody>
          <a:bodyPr/>
          <a:lstStyle/>
          <a:p>
            <a:endParaRPr lang="hu-HU"/>
          </a:p>
        </p:txBody>
      </p:sp>
      <p:sp>
        <p:nvSpPr>
          <p:cNvPr id="4" name="Slide Number Placeholder 3"/>
          <p:cNvSpPr>
            <a:spLocks noGrp="1"/>
          </p:cNvSpPr>
          <p:nvPr>
            <p:ph type="sldNum" sz="quarter" idx="12"/>
          </p:nvPr>
        </p:nvSpPr>
        <p:spPr/>
        <p:txBody>
          <a:bodyPr/>
          <a:lstStyle/>
          <a:p>
            <a:fld id="{A5C311FC-7B23-43BD-9B5D-95B8636E5649}" type="slidenum">
              <a:rPr lang="hu-HU" smtClean="0"/>
              <a:t>‹#›</a:t>
            </a:fld>
            <a:endParaRPr lang="hu-HU"/>
          </a:p>
        </p:txBody>
      </p:sp>
    </p:spTree>
    <p:extLst>
      <p:ext uri="{BB962C8B-B14F-4D97-AF65-F5344CB8AC3E}">
        <p14:creationId xmlns:p14="http://schemas.microsoft.com/office/powerpoint/2010/main" val="475528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Tartalomrész képaláírással">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hu-HU" smtClean="0"/>
              <a:t>Mintacím szerkesztése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smtClean="0"/>
              <a:t>Mintaszöveg szerkesztése</a:t>
            </a:r>
          </a:p>
        </p:txBody>
      </p:sp>
      <p:sp>
        <p:nvSpPr>
          <p:cNvPr id="5" name="Date Placeholder 4"/>
          <p:cNvSpPr>
            <a:spLocks noGrp="1"/>
          </p:cNvSpPr>
          <p:nvPr>
            <p:ph type="dt" sz="half" idx="10"/>
          </p:nvPr>
        </p:nvSpPr>
        <p:spPr>
          <a:xfrm>
            <a:off x="765051" y="6375679"/>
            <a:ext cx="1233355" cy="348462"/>
          </a:xfrm>
        </p:spPr>
        <p:txBody>
          <a:bodyPr/>
          <a:lstStyle/>
          <a:p>
            <a:fld id="{B7F2BC00-FB4A-48F8-8ACC-A7B25CE0ECAC}" type="datetimeFigureOut">
              <a:rPr lang="hu-HU" smtClean="0"/>
              <a:t>2021. 12. 14.</a:t>
            </a:fld>
            <a:endParaRPr lang="hu-HU"/>
          </a:p>
        </p:txBody>
      </p:sp>
      <p:sp>
        <p:nvSpPr>
          <p:cNvPr id="6" name="Footer Placeholder 5"/>
          <p:cNvSpPr>
            <a:spLocks noGrp="1"/>
          </p:cNvSpPr>
          <p:nvPr>
            <p:ph type="ftr" sz="quarter" idx="11"/>
          </p:nvPr>
        </p:nvSpPr>
        <p:spPr>
          <a:xfrm>
            <a:off x="2103620" y="6375679"/>
            <a:ext cx="3482179" cy="345796"/>
          </a:xfrm>
        </p:spPr>
        <p:txBody>
          <a:bodyPr/>
          <a:lstStyle/>
          <a:p>
            <a:endParaRPr lang="hu-HU"/>
          </a:p>
        </p:txBody>
      </p:sp>
      <p:sp>
        <p:nvSpPr>
          <p:cNvPr id="7" name="Slide Number Placeholder 6"/>
          <p:cNvSpPr>
            <a:spLocks noGrp="1"/>
          </p:cNvSpPr>
          <p:nvPr>
            <p:ph type="sldNum" sz="quarter" idx="12"/>
          </p:nvPr>
        </p:nvSpPr>
        <p:spPr>
          <a:xfrm>
            <a:off x="5691014" y="6375679"/>
            <a:ext cx="1232456" cy="345796"/>
          </a:xfrm>
        </p:spPr>
        <p:txBody>
          <a:bodyPr/>
          <a:lstStyle/>
          <a:p>
            <a:fld id="{A5C311FC-7B23-43BD-9B5D-95B8636E5649}" type="slidenum">
              <a:rPr lang="hu-HU" smtClean="0"/>
              <a:t>‹#›</a:t>
            </a:fld>
            <a:endParaRPr lang="hu-HU"/>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88194824"/>
      </p:ext>
    </p:extLst>
  </p:cSld>
  <p:clrMapOvr>
    <a:masterClrMapping/>
  </p:clrMapOvr>
  <p:extLst mod="1">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Kép képaláírással">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u-HU" smtClean="0"/>
              <a:t>Kép beszúrásához kattintson az ikonra</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hu-HU" smtClean="0"/>
              <a:t>Mintacím szerkesztése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smtClean="0"/>
              <a:t>Mintaszöveg szerkesztése</a:t>
            </a:r>
          </a:p>
        </p:txBody>
      </p:sp>
      <p:sp>
        <p:nvSpPr>
          <p:cNvPr id="5" name="Date Placeholder 4"/>
          <p:cNvSpPr>
            <a:spLocks noGrp="1"/>
          </p:cNvSpPr>
          <p:nvPr>
            <p:ph type="dt" sz="half" idx="10"/>
          </p:nvPr>
        </p:nvSpPr>
        <p:spPr>
          <a:xfrm>
            <a:off x="765950" y="6375679"/>
            <a:ext cx="1232456" cy="348462"/>
          </a:xfrm>
        </p:spPr>
        <p:txBody>
          <a:bodyPr/>
          <a:lstStyle/>
          <a:p>
            <a:fld id="{B7F2BC00-FB4A-48F8-8ACC-A7B25CE0ECAC}" type="datetimeFigureOut">
              <a:rPr lang="hu-HU" smtClean="0"/>
              <a:t>2021. 12. 14.</a:t>
            </a:fld>
            <a:endParaRPr lang="hu-HU"/>
          </a:p>
        </p:txBody>
      </p:sp>
      <p:sp>
        <p:nvSpPr>
          <p:cNvPr id="6" name="Footer Placeholder 5"/>
          <p:cNvSpPr>
            <a:spLocks noGrp="1"/>
          </p:cNvSpPr>
          <p:nvPr>
            <p:ph type="ftr" sz="quarter" idx="11"/>
          </p:nvPr>
        </p:nvSpPr>
        <p:spPr>
          <a:xfrm>
            <a:off x="2103621" y="6375679"/>
            <a:ext cx="3482178" cy="345796"/>
          </a:xfrm>
        </p:spPr>
        <p:txBody>
          <a:bodyPr/>
          <a:lstStyle/>
          <a:p>
            <a:endParaRPr lang="hu-HU"/>
          </a:p>
        </p:txBody>
      </p:sp>
      <p:sp>
        <p:nvSpPr>
          <p:cNvPr id="7" name="Slide Number Placeholder 6"/>
          <p:cNvSpPr>
            <a:spLocks noGrp="1"/>
          </p:cNvSpPr>
          <p:nvPr>
            <p:ph type="sldNum" sz="quarter" idx="12"/>
          </p:nvPr>
        </p:nvSpPr>
        <p:spPr>
          <a:xfrm>
            <a:off x="5687568" y="6375679"/>
            <a:ext cx="1234440" cy="345796"/>
          </a:xfrm>
        </p:spPr>
        <p:txBody>
          <a:bodyPr/>
          <a:lstStyle/>
          <a:p>
            <a:fld id="{A5C311FC-7B23-43BD-9B5D-95B8636E5649}" type="slidenum">
              <a:rPr lang="hu-HU" smtClean="0"/>
              <a:t>‹#›</a:t>
            </a:fld>
            <a:endParaRPr lang="hu-HU"/>
          </a:p>
        </p:txBody>
      </p:sp>
    </p:spTree>
    <p:extLst>
      <p:ext uri="{BB962C8B-B14F-4D97-AF65-F5344CB8AC3E}">
        <p14:creationId xmlns:p14="http://schemas.microsoft.com/office/powerpoint/2010/main" val="14698475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hu-HU" smtClean="0"/>
              <a:t>Mintacím szerkesztése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B7F2BC00-FB4A-48F8-8ACC-A7B25CE0ECAC}" type="datetimeFigureOut">
              <a:rPr lang="hu-HU" smtClean="0"/>
              <a:t>2021. 12. 14.</a:t>
            </a:fld>
            <a:endParaRPr lang="hu-HU"/>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hu-HU"/>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A5C311FC-7B23-43BD-9B5D-95B8636E5649}" type="slidenum">
              <a:rPr lang="hu-HU" smtClean="0"/>
              <a:t>‹#›</a:t>
            </a:fld>
            <a:endParaRPr lang="hu-HU"/>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1514496"/>
      </p:ext>
    </p:extLst>
  </p:cSld>
  <p:clrMap bg1="lt1" tx1="dk1" bg2="lt2" tx2="dk2" accent1="accent1" accent2="accent2" accent3="accent3" accent4="accent4" accent5="accent5" accent6="accent6" hlink="hlink" folHlink="folHlink"/>
  <p:sldLayoutIdLst>
    <p:sldLayoutId id="2147484012" r:id="rId1"/>
    <p:sldLayoutId id="2147484013" r:id="rId2"/>
    <p:sldLayoutId id="2147484014" r:id="rId3"/>
    <p:sldLayoutId id="2147484015" r:id="rId4"/>
    <p:sldLayoutId id="2147484016" r:id="rId5"/>
    <p:sldLayoutId id="2147484017" r:id="rId6"/>
    <p:sldLayoutId id="2147484018" r:id="rId7"/>
    <p:sldLayoutId id="2147484019" r:id="rId8"/>
    <p:sldLayoutId id="2147484020" r:id="rId9"/>
    <p:sldLayoutId id="2147484021" r:id="rId10"/>
    <p:sldLayoutId id="2147484022"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9.png"/><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5.png"/><Relationship Id="rId4" Type="http://schemas.openxmlformats.org/officeDocument/2006/relationships/image" Target="../media/image18.wmf"/></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18.wmf"/></Relationships>
</file>

<file path=ppt/slides/_rels/slide2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30.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www.pixabay.com/"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7.pn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p:txBody>
          <a:bodyPr/>
          <a:lstStyle/>
          <a:p>
            <a:r>
              <a:rPr lang="hu-HU" dirty="0" smtClean="0"/>
              <a:t>Víz+őrzők</a:t>
            </a:r>
            <a:br>
              <a:rPr lang="hu-HU" dirty="0" smtClean="0"/>
            </a:br>
            <a:r>
              <a:rPr lang="hu-HU" sz="3600" dirty="0" smtClean="0"/>
              <a:t/>
            </a:r>
            <a:br>
              <a:rPr lang="hu-HU" sz="3600" dirty="0" smtClean="0"/>
            </a:br>
            <a:r>
              <a:rPr lang="hu-HU" sz="3600" dirty="0" smtClean="0"/>
              <a:t>Álld ki a (k)vízpróbát</a:t>
            </a:r>
            <a:br>
              <a:rPr lang="hu-HU" sz="3600" dirty="0" smtClean="0"/>
            </a:br>
            <a:endParaRPr lang="hu-HU" sz="3600" dirty="0"/>
          </a:p>
        </p:txBody>
      </p:sp>
      <p:sp>
        <p:nvSpPr>
          <p:cNvPr id="3" name="Alcím 2"/>
          <p:cNvSpPr>
            <a:spLocks noGrp="1"/>
          </p:cNvSpPr>
          <p:nvPr>
            <p:ph type="subTitle" idx="1"/>
          </p:nvPr>
        </p:nvSpPr>
        <p:spPr/>
        <p:txBody>
          <a:bodyPr/>
          <a:lstStyle/>
          <a:p>
            <a:r>
              <a:rPr lang="hu-HU" dirty="0" smtClean="0"/>
              <a:t>Társasjáték ismertető</a:t>
            </a:r>
            <a:endParaRPr lang="hu-HU" dirty="0"/>
          </a:p>
        </p:txBody>
      </p:sp>
    </p:spTree>
    <p:extLst>
      <p:ext uri="{BB962C8B-B14F-4D97-AF65-F5344CB8AC3E}">
        <p14:creationId xmlns:p14="http://schemas.microsoft.com/office/powerpoint/2010/main" val="31285231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Mi </a:t>
            </a:r>
            <a:r>
              <a:rPr lang="hu-HU" dirty="0"/>
              <a:t>micsoda? - Fogalmak</a:t>
            </a:r>
          </a:p>
        </p:txBody>
      </p:sp>
      <p:sp>
        <p:nvSpPr>
          <p:cNvPr id="3" name="Tartalom helye 2"/>
          <p:cNvSpPr>
            <a:spLocks noGrp="1"/>
          </p:cNvSpPr>
          <p:nvPr>
            <p:ph idx="1"/>
          </p:nvPr>
        </p:nvSpPr>
        <p:spPr>
          <a:xfrm>
            <a:off x="1251678" y="1073888"/>
            <a:ext cx="7085895" cy="5699052"/>
          </a:xfrm>
        </p:spPr>
        <p:txBody>
          <a:bodyPr>
            <a:normAutofit fontScale="25000" lnSpcReduction="20000"/>
          </a:bodyPr>
          <a:lstStyle/>
          <a:p>
            <a:pPr marL="0" indent="0">
              <a:buNone/>
            </a:pPr>
            <a:r>
              <a:rPr lang="hu-HU" sz="9600" b="1" dirty="0"/>
              <a:t>Természetes vízmegtartó </a:t>
            </a:r>
            <a:r>
              <a:rPr lang="hu-HU" sz="9600" b="1" dirty="0" smtClean="0"/>
              <a:t>megoldások</a:t>
            </a:r>
          </a:p>
          <a:p>
            <a:pPr marL="0" indent="0">
              <a:buNone/>
            </a:pPr>
            <a:r>
              <a:rPr lang="hu-HU" sz="9600" b="1" dirty="0" smtClean="0"/>
              <a:t>Példák</a:t>
            </a:r>
          </a:p>
          <a:p>
            <a:pPr>
              <a:buFont typeface="Courier New" panose="02070309020205020404" pitchFamily="49" charset="0"/>
              <a:buChar char="o"/>
            </a:pPr>
            <a:r>
              <a:rPr lang="hu-HU" sz="9600" dirty="0" smtClean="0"/>
              <a:t>Rönkgát (</a:t>
            </a:r>
            <a:r>
              <a:rPr lang="hu-HU" sz="9600" i="1" dirty="0" smtClean="0"/>
              <a:t>szintén a püspökszilágyi völgyekből)</a:t>
            </a:r>
            <a:endParaRPr lang="hu-HU" sz="9600" dirty="0" smtClean="0"/>
          </a:p>
          <a:p>
            <a:r>
              <a:rPr lang="hu-HU" sz="9600" dirty="0"/>
              <a:t>t</a:t>
            </a:r>
            <a:r>
              <a:rPr lang="hu-HU" sz="9600" dirty="0" smtClean="0"/>
              <a:t>ermészetes, olcsó alapanyag</a:t>
            </a:r>
          </a:p>
          <a:p>
            <a:r>
              <a:rPr lang="hu-HU" sz="9600" dirty="0" smtClean="0"/>
              <a:t>hordalékfogó</a:t>
            </a:r>
          </a:p>
          <a:p>
            <a:r>
              <a:rPr lang="hu-HU" sz="9600" dirty="0"/>
              <a:t>n</a:t>
            </a:r>
            <a:r>
              <a:rPr lang="hu-HU" sz="9600" dirty="0" smtClean="0"/>
              <a:t>em áradó víz átfolyik alatta</a:t>
            </a:r>
            <a:br>
              <a:rPr lang="hu-HU" sz="9600" dirty="0" smtClean="0"/>
            </a:br>
            <a:r>
              <a:rPr lang="hu-HU" sz="9600" dirty="0" smtClean="0"/>
              <a:t> – nem akadály az élőlényeknek</a:t>
            </a:r>
          </a:p>
          <a:p>
            <a:r>
              <a:rPr lang="hu-HU" sz="9600" dirty="0"/>
              <a:t>k</a:t>
            </a:r>
            <a:r>
              <a:rPr lang="hu-HU" sz="9600" dirty="0" smtClean="0"/>
              <a:t>is patakmedrekben, dombvidékeken ideális</a:t>
            </a:r>
          </a:p>
          <a:p>
            <a:endParaRPr lang="hu-HU" sz="9600" dirty="0"/>
          </a:p>
          <a:p>
            <a:pPr>
              <a:buFont typeface="Courier New" panose="02070309020205020404" pitchFamily="49" charset="0"/>
              <a:buChar char="o"/>
            </a:pPr>
            <a:r>
              <a:rPr lang="hu-HU" sz="9600" dirty="0" smtClean="0"/>
              <a:t>Víztározó ( </a:t>
            </a:r>
            <a:r>
              <a:rPr lang="hu-HU" sz="9600" i="1" dirty="0" smtClean="0"/>
              <a:t>Püspökszilágy, Szilágyi-patak</a:t>
            </a:r>
            <a:r>
              <a:rPr lang="hu-HU" sz="9600" dirty="0" smtClean="0"/>
              <a:t>)</a:t>
            </a:r>
          </a:p>
          <a:p>
            <a:r>
              <a:rPr lang="hu-HU" sz="9600" dirty="0"/>
              <a:t>l</a:t>
            </a:r>
            <a:r>
              <a:rPr lang="hu-HU" sz="9600" dirty="0" smtClean="0"/>
              <a:t>étesíthető meglévő természetes mélyedésben</a:t>
            </a:r>
          </a:p>
          <a:p>
            <a:r>
              <a:rPr lang="hu-HU" sz="9600" dirty="0" smtClean="0"/>
              <a:t>értékes vizes élőhely és kiránduló hely</a:t>
            </a:r>
          </a:p>
          <a:p>
            <a:r>
              <a:rPr lang="hu-HU" sz="9600" dirty="0" smtClean="0"/>
              <a:t>belevezethető és így lassítható az árhullám</a:t>
            </a:r>
            <a:endParaRPr lang="hu-HU" dirty="0"/>
          </a:p>
          <a:p>
            <a:pPr marL="0" indent="0">
              <a:buNone/>
            </a:pPr>
            <a:endParaRPr lang="hu-HU" i="1" dirty="0"/>
          </a:p>
          <a:p>
            <a:endParaRPr lang="hu-HU" dirty="0"/>
          </a:p>
        </p:txBody>
      </p:sp>
      <p:pic>
        <p:nvPicPr>
          <p:cNvPr id="9" name="Kép 8" descr="D:\LIFE-MICACC projekt\life képek\IMG_6913.JPG"/>
          <p:cNvPicPr/>
          <p:nvPr/>
        </p:nvPicPr>
        <p:blipFill>
          <a:blip r:embed="rId3" cstate="print">
            <a:extLst>
              <a:ext uri="{BEBA8EAE-BF5A-486C-A8C5-ECC9F3942E4B}">
                <a14:imgProps xmlns:a14="http://schemas.microsoft.com/office/drawing/2010/main">
                  <a14:imgLayer r:embed="rId4">
                    <a14:imgEffect>
                      <a14:sharpenSoften amount="44000"/>
                    </a14:imgEffect>
                  </a14:imgLayer>
                </a14:imgProps>
              </a:ext>
              <a:ext uri="{28A0092B-C50C-407E-A947-70E740481C1C}">
                <a14:useLocalDpi xmlns:a14="http://schemas.microsoft.com/office/drawing/2010/main" val="0"/>
              </a:ext>
            </a:extLst>
          </a:blip>
          <a:srcRect/>
          <a:stretch>
            <a:fillRect/>
          </a:stretch>
        </p:blipFill>
        <p:spPr bwMode="auto">
          <a:xfrm rot="21026831">
            <a:off x="7612608" y="3584744"/>
            <a:ext cx="3954266" cy="29657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Kép 6"/>
          <p:cNvPicPr>
            <a:picLocks noChangeAspect="1"/>
          </p:cNvPicPr>
          <p:nvPr/>
        </p:nvPicPr>
        <p:blipFill>
          <a:blip r:embed="rId5" cstate="print">
            <a:extLst>
              <a:ext uri="{BEBA8EAE-BF5A-486C-A8C5-ECC9F3942E4B}">
                <a14:imgProps xmlns:a14="http://schemas.microsoft.com/office/drawing/2010/main">
                  <a14:imgLayer r:embed="rId6">
                    <a14:imgEffect>
                      <a14:sharpenSoften amount="41000"/>
                    </a14:imgEffect>
                  </a14:imgLayer>
                </a14:imgProps>
              </a:ext>
              <a:ext uri="{28A0092B-C50C-407E-A947-70E740481C1C}">
                <a14:useLocalDpi xmlns:a14="http://schemas.microsoft.com/office/drawing/2010/main" val="0"/>
              </a:ext>
            </a:extLst>
          </a:blip>
          <a:stretch>
            <a:fillRect/>
          </a:stretch>
        </p:blipFill>
        <p:spPr>
          <a:xfrm rot="514319">
            <a:off x="7644557" y="1531067"/>
            <a:ext cx="3890367" cy="291777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45964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500"/>
                                        <p:tgtEl>
                                          <p:spTgt spid="3">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fade">
                                      <p:cBhvr>
                                        <p:cTn id="40" dur="500"/>
                                        <p:tgtEl>
                                          <p:spTgt spid="3">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Effect transition="in" filter="fade">
                                      <p:cBhvr>
                                        <p:cTn id="45" dur="500"/>
                                        <p:tgtEl>
                                          <p:spTgt spid="3">
                                            <p:txEl>
                                              <p:pRg st="8" end="8"/>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500"/>
                                        <p:tgtEl>
                                          <p:spTgt spid="9"/>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
                                            <p:txEl>
                                              <p:pRg st="9" end="9"/>
                                            </p:txEl>
                                          </p:spTgt>
                                        </p:tgtEl>
                                        <p:attrNameLst>
                                          <p:attrName>style.visibility</p:attrName>
                                        </p:attrNameLst>
                                      </p:cBhvr>
                                      <p:to>
                                        <p:strVal val="visible"/>
                                      </p:to>
                                    </p:set>
                                    <p:animEffect transition="in" filter="fade">
                                      <p:cBhvr>
                                        <p:cTn id="53" dur="500"/>
                                        <p:tgtEl>
                                          <p:spTgt spid="3">
                                            <p:txEl>
                                              <p:pRg st="9" end="9"/>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3">
                                            <p:txEl>
                                              <p:pRg st="10" end="10"/>
                                            </p:txEl>
                                          </p:spTgt>
                                        </p:tgtEl>
                                        <p:attrNameLst>
                                          <p:attrName>style.visibility</p:attrName>
                                        </p:attrNameLst>
                                      </p:cBhvr>
                                      <p:to>
                                        <p:strVal val="visible"/>
                                      </p:to>
                                    </p:set>
                                    <p:animEffect transition="in" filter="fade">
                                      <p:cBhvr>
                                        <p:cTn id="58" dur="500"/>
                                        <p:tgtEl>
                                          <p:spTgt spid="3">
                                            <p:txEl>
                                              <p:pRg st="10" end="1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3">
                                            <p:txEl>
                                              <p:pRg st="11" end="11"/>
                                            </p:txEl>
                                          </p:spTgt>
                                        </p:tgtEl>
                                        <p:attrNameLst>
                                          <p:attrName>style.visibility</p:attrName>
                                        </p:attrNameLst>
                                      </p:cBhvr>
                                      <p:to>
                                        <p:strVal val="visible"/>
                                      </p:to>
                                    </p:set>
                                    <p:animEffect transition="in" filter="fade">
                                      <p:cBhvr>
                                        <p:cTn id="63"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Mi </a:t>
            </a:r>
            <a:r>
              <a:rPr lang="hu-HU" dirty="0"/>
              <a:t>micsoda? - Fogalmak</a:t>
            </a:r>
          </a:p>
        </p:txBody>
      </p:sp>
      <p:sp>
        <p:nvSpPr>
          <p:cNvPr id="3" name="Tartalom helye 2"/>
          <p:cNvSpPr>
            <a:spLocks noGrp="1"/>
          </p:cNvSpPr>
          <p:nvPr>
            <p:ph idx="1"/>
          </p:nvPr>
        </p:nvSpPr>
        <p:spPr>
          <a:xfrm>
            <a:off x="1251678" y="1201002"/>
            <a:ext cx="7085895" cy="6127846"/>
          </a:xfrm>
        </p:spPr>
        <p:txBody>
          <a:bodyPr>
            <a:normAutofit fontScale="25000" lnSpcReduction="20000"/>
          </a:bodyPr>
          <a:lstStyle/>
          <a:p>
            <a:pPr marL="0" indent="0">
              <a:buNone/>
            </a:pPr>
            <a:r>
              <a:rPr lang="hu-HU" sz="8000" b="1" dirty="0"/>
              <a:t>Természetes vízmegtartó </a:t>
            </a:r>
            <a:r>
              <a:rPr lang="hu-HU" sz="8000" b="1" dirty="0" smtClean="0"/>
              <a:t>megoldások</a:t>
            </a:r>
          </a:p>
          <a:p>
            <a:pPr marL="0" indent="0">
              <a:buNone/>
            </a:pPr>
            <a:r>
              <a:rPr lang="hu-HU" sz="8000" b="1" dirty="0" smtClean="0"/>
              <a:t>Példák</a:t>
            </a:r>
          </a:p>
          <a:p>
            <a:pPr>
              <a:buFont typeface="Courier New" panose="02070309020205020404" pitchFamily="49" charset="0"/>
              <a:buChar char="o"/>
            </a:pPr>
            <a:r>
              <a:rPr lang="hu-HU" sz="8000" dirty="0" smtClean="0"/>
              <a:t>Záportározók</a:t>
            </a:r>
          </a:p>
          <a:p>
            <a:r>
              <a:rPr lang="hu-HU" sz="8000" dirty="0" smtClean="0"/>
              <a:t>mély fekvésű zöldterület,</a:t>
            </a:r>
          </a:p>
          <a:p>
            <a:r>
              <a:rPr lang="hu-HU" sz="8000" dirty="0" smtClean="0"/>
              <a:t>lakott területen belül alkalmazható</a:t>
            </a:r>
          </a:p>
          <a:p>
            <a:r>
              <a:rPr lang="hu-HU" sz="8000" dirty="0"/>
              <a:t>vízkedvelő dísznövényekkel </a:t>
            </a:r>
            <a:r>
              <a:rPr lang="hu-HU" sz="8000" dirty="0" smtClean="0"/>
              <a:t>beültetve: esőkert</a:t>
            </a:r>
          </a:p>
          <a:p>
            <a:r>
              <a:rPr lang="hu-HU" sz="8000" dirty="0" smtClean="0"/>
              <a:t>egyéb feladatot is elláthat pl.: park, focipálya</a:t>
            </a:r>
          </a:p>
          <a:p>
            <a:r>
              <a:rPr lang="hu-HU" sz="8000" dirty="0" smtClean="0"/>
              <a:t>Fotó: </a:t>
            </a:r>
            <a:r>
              <a:rPr lang="hu-HU" sz="8000" dirty="0"/>
              <a:t>Aaron </a:t>
            </a:r>
            <a:r>
              <a:rPr lang="hu-HU" sz="8000" dirty="0" err="1" smtClean="0"/>
              <a:t>Volkening</a:t>
            </a:r>
            <a:r>
              <a:rPr lang="hu-HU" sz="8000" dirty="0" smtClean="0"/>
              <a:t> 1999 CC BY-SA 2.0</a:t>
            </a:r>
          </a:p>
          <a:p>
            <a:endParaRPr lang="hu-HU" sz="8000" dirty="0" smtClean="0"/>
          </a:p>
          <a:p>
            <a:pPr>
              <a:buFont typeface="Courier New" panose="02070309020205020404" pitchFamily="49" charset="0"/>
              <a:buChar char="o"/>
            </a:pPr>
            <a:r>
              <a:rPr lang="hu-HU" sz="8000" dirty="0" smtClean="0"/>
              <a:t>Vízáteresztő burkolatok</a:t>
            </a:r>
          </a:p>
          <a:p>
            <a:r>
              <a:rPr lang="hu-HU" sz="8000" dirty="0" smtClean="0"/>
              <a:t>utakon, járdákon, parkolókban alkalmazható</a:t>
            </a:r>
          </a:p>
          <a:p>
            <a:r>
              <a:rPr lang="hu-HU" sz="8000" dirty="0" smtClean="0"/>
              <a:t>teljesen vagy részben (pl. réseken)</a:t>
            </a:r>
            <a:br>
              <a:rPr lang="hu-HU" sz="8000" dirty="0" smtClean="0"/>
            </a:br>
            <a:r>
              <a:rPr lang="hu-HU" sz="8000" dirty="0" smtClean="0"/>
              <a:t>engedik át a vizet</a:t>
            </a:r>
          </a:p>
          <a:p>
            <a:r>
              <a:rPr lang="hu-HU" sz="8000" dirty="0" smtClean="0"/>
              <a:t>pl.: térkő, gyeprács</a:t>
            </a:r>
          </a:p>
          <a:p>
            <a:r>
              <a:rPr lang="hu-HU" sz="8000" dirty="0" smtClean="0"/>
              <a:t>Fotó: </a:t>
            </a:r>
            <a:r>
              <a:rPr lang="hu-HU" sz="8000" dirty="0"/>
              <a:t>Alicia </a:t>
            </a:r>
            <a:r>
              <a:rPr lang="hu-HU" sz="8000" dirty="0" err="1" smtClean="0"/>
              <a:t>Pimental</a:t>
            </a:r>
            <a:r>
              <a:rPr lang="hu-HU" sz="8000" dirty="0" smtClean="0"/>
              <a:t> 2008 CC BY-NC 2.0</a:t>
            </a:r>
            <a:endParaRPr lang="hu-HU" sz="8000" dirty="0"/>
          </a:p>
          <a:p>
            <a:endParaRPr lang="hu-HU" sz="9600" dirty="0"/>
          </a:p>
          <a:p>
            <a:endParaRPr lang="hu-HU" sz="9600" dirty="0" smtClean="0"/>
          </a:p>
          <a:p>
            <a:endParaRPr lang="hu-HU" dirty="0"/>
          </a:p>
          <a:p>
            <a:pPr marL="0" indent="0">
              <a:buNone/>
            </a:pPr>
            <a:endParaRPr lang="hu-HU" i="1" dirty="0"/>
          </a:p>
          <a:p>
            <a:endParaRPr lang="hu-HU" dirty="0"/>
          </a:p>
        </p:txBody>
      </p:sp>
      <p:pic>
        <p:nvPicPr>
          <p:cNvPr id="6" name="Kép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45684">
            <a:off x="7489055" y="1466906"/>
            <a:ext cx="4645121" cy="308918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4" name="Kép 3"/>
          <p:cNvPicPr>
            <a:picLocks noChangeAspect="1"/>
          </p:cNvPicPr>
          <p:nvPr/>
        </p:nvPicPr>
        <p:blipFill>
          <a:blip r:embed="rId4" cstate="print">
            <a:extLst>
              <a:ext uri="{BEBA8EAE-BF5A-486C-A8C5-ECC9F3942E4B}">
                <a14:imgProps xmlns:a14="http://schemas.microsoft.com/office/drawing/2010/main">
                  <a14:imgLayer r:embed="rId5">
                    <a14:imgEffect>
                      <a14:sharpenSoften amount="28000"/>
                    </a14:imgEffect>
                  </a14:imgLayer>
                </a14:imgProps>
              </a:ext>
              <a:ext uri="{28A0092B-C50C-407E-A947-70E740481C1C}">
                <a14:useLocalDpi xmlns:a14="http://schemas.microsoft.com/office/drawing/2010/main" val="0"/>
              </a:ext>
            </a:extLst>
          </a:blip>
          <a:stretch>
            <a:fillRect/>
          </a:stretch>
        </p:blipFill>
        <p:spPr>
          <a:xfrm rot="21075951">
            <a:off x="7523466" y="3581577"/>
            <a:ext cx="4576296" cy="304323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9785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500"/>
                                        <p:tgtEl>
                                          <p:spTgt spid="3">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fade">
                                      <p:cBhvr>
                                        <p:cTn id="40" dur="500"/>
                                        <p:tgtEl>
                                          <p:spTgt spid="3">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Effect transition="in" filter="fade">
                                      <p:cBhvr>
                                        <p:cTn id="45" dur="500"/>
                                        <p:tgtEl>
                                          <p:spTgt spid="3">
                                            <p:txEl>
                                              <p:pRg st="7" end="7"/>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
                                            <p:txEl>
                                              <p:pRg st="9" end="9"/>
                                            </p:txEl>
                                          </p:spTgt>
                                        </p:tgtEl>
                                        <p:attrNameLst>
                                          <p:attrName>style.visibility</p:attrName>
                                        </p:attrNameLst>
                                      </p:cBhvr>
                                      <p:to>
                                        <p:strVal val="visible"/>
                                      </p:to>
                                    </p:set>
                                    <p:animEffect transition="in" filter="fade">
                                      <p:cBhvr>
                                        <p:cTn id="50" dur="500"/>
                                        <p:tgtEl>
                                          <p:spTgt spid="3">
                                            <p:txEl>
                                              <p:pRg st="9" end="9"/>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500"/>
                                        <p:tgtEl>
                                          <p:spTgt spid="4"/>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3">
                                            <p:txEl>
                                              <p:pRg st="10" end="10"/>
                                            </p:txEl>
                                          </p:spTgt>
                                        </p:tgtEl>
                                        <p:attrNameLst>
                                          <p:attrName>style.visibility</p:attrName>
                                        </p:attrNameLst>
                                      </p:cBhvr>
                                      <p:to>
                                        <p:strVal val="visible"/>
                                      </p:to>
                                    </p:set>
                                    <p:animEffect transition="in" filter="fade">
                                      <p:cBhvr>
                                        <p:cTn id="58" dur="500"/>
                                        <p:tgtEl>
                                          <p:spTgt spid="3">
                                            <p:txEl>
                                              <p:pRg st="10" end="1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
                                            <p:txEl>
                                              <p:pRg st="11" end="11"/>
                                            </p:txEl>
                                          </p:spTgt>
                                        </p:tgtEl>
                                        <p:attrNameLst>
                                          <p:attrName>style.visibility</p:attrName>
                                        </p:attrNameLst>
                                      </p:cBhvr>
                                      <p:to>
                                        <p:strVal val="visible"/>
                                      </p:to>
                                    </p:set>
                                    <p:animEffect transition="in" filter="fade">
                                      <p:cBhvr>
                                        <p:cTn id="63" dur="500"/>
                                        <p:tgtEl>
                                          <p:spTgt spid="3">
                                            <p:txEl>
                                              <p:pRg st="11" end="11"/>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3">
                                            <p:txEl>
                                              <p:pRg st="12" end="12"/>
                                            </p:txEl>
                                          </p:spTgt>
                                        </p:tgtEl>
                                        <p:attrNameLst>
                                          <p:attrName>style.visibility</p:attrName>
                                        </p:attrNameLst>
                                      </p:cBhvr>
                                      <p:to>
                                        <p:strVal val="visible"/>
                                      </p:to>
                                    </p:set>
                                    <p:animEffect transition="in" filter="fade">
                                      <p:cBhvr>
                                        <p:cTn id="68" dur="500"/>
                                        <p:tgtEl>
                                          <p:spTgt spid="3">
                                            <p:txEl>
                                              <p:pRg st="12" end="12"/>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3">
                                            <p:txEl>
                                              <p:pRg st="13" end="13"/>
                                            </p:txEl>
                                          </p:spTgt>
                                        </p:tgtEl>
                                        <p:attrNameLst>
                                          <p:attrName>style.visibility</p:attrName>
                                        </p:attrNameLst>
                                      </p:cBhvr>
                                      <p:to>
                                        <p:strVal val="visible"/>
                                      </p:to>
                                    </p:set>
                                    <p:animEffect transition="in" filter="fade">
                                      <p:cBhvr>
                                        <p:cTn id="73"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Mi </a:t>
            </a:r>
            <a:r>
              <a:rPr lang="hu-HU" dirty="0"/>
              <a:t>micsoda? - Fogalmak</a:t>
            </a:r>
          </a:p>
        </p:txBody>
      </p:sp>
      <p:sp>
        <p:nvSpPr>
          <p:cNvPr id="3" name="Tartalom helye 2"/>
          <p:cNvSpPr>
            <a:spLocks noGrp="1"/>
          </p:cNvSpPr>
          <p:nvPr>
            <p:ph idx="1"/>
          </p:nvPr>
        </p:nvSpPr>
        <p:spPr>
          <a:xfrm>
            <a:off x="1251678" y="1314450"/>
            <a:ext cx="7339429" cy="5143499"/>
          </a:xfrm>
        </p:spPr>
        <p:txBody>
          <a:bodyPr>
            <a:normAutofit/>
          </a:bodyPr>
          <a:lstStyle/>
          <a:p>
            <a:pPr>
              <a:buFont typeface="Courier New" panose="02070309020205020404" pitchFamily="49" charset="0"/>
              <a:buChar char="o"/>
            </a:pPr>
            <a:r>
              <a:rPr lang="hu-HU" sz="2400" b="1" dirty="0" smtClean="0"/>
              <a:t>Előnyeik a nem természetes megoldásokhoz (pl. egy vasbeton gáthoz vagy zsiliphez) képest:</a:t>
            </a:r>
            <a:endParaRPr lang="hu-HU" sz="2400" b="1" dirty="0"/>
          </a:p>
          <a:p>
            <a:r>
              <a:rPr lang="hu-HU" sz="2400" dirty="0" smtClean="0"/>
              <a:t>olcsóbbak</a:t>
            </a:r>
            <a:endParaRPr lang="hu-HU" sz="2400" dirty="0"/>
          </a:p>
          <a:p>
            <a:r>
              <a:rPr lang="hu-HU" sz="2400" dirty="0" smtClean="0"/>
              <a:t>zöldebbek: nem rombolják a környezetet, illeszkednek a tájba</a:t>
            </a:r>
          </a:p>
          <a:p>
            <a:r>
              <a:rPr lang="hu-HU" sz="2400" dirty="0" smtClean="0"/>
              <a:t>akár rekreációs lehetőséget is biztosíthatnak</a:t>
            </a:r>
          </a:p>
          <a:p>
            <a:r>
              <a:rPr lang="hu-HU" sz="2400" dirty="0" smtClean="0"/>
              <a:t>vizes élőhelyet teremtenek</a:t>
            </a:r>
          </a:p>
          <a:p>
            <a:r>
              <a:rPr lang="hu-HU" sz="2400" dirty="0" smtClean="0"/>
              <a:t>javítják a mikroklímát (kellemesebb hőérzet nyáron)</a:t>
            </a:r>
          </a:p>
          <a:p>
            <a:r>
              <a:rPr lang="hu-HU" sz="2400" dirty="0" smtClean="0"/>
              <a:t>visszaalakíthatóak</a:t>
            </a:r>
          </a:p>
          <a:p>
            <a:pPr marL="0" indent="0">
              <a:buNone/>
            </a:pPr>
            <a:endParaRPr lang="hu-HU" i="1" dirty="0"/>
          </a:p>
          <a:p>
            <a:endParaRPr lang="hu-HU" dirty="0"/>
          </a:p>
        </p:txBody>
      </p:sp>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37952">
            <a:off x="8004794" y="3005975"/>
            <a:ext cx="4513582" cy="2997301"/>
          </a:xfrm>
          <a:prstGeom prst="snip2DiagRect">
            <a:avLst>
              <a:gd name="adj1" fmla="val 0"/>
              <a:gd name="adj2" fmla="val 16667"/>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78470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500"/>
                                        <p:tgtEl>
                                          <p:spTgt spid="3">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fade">
                                      <p:cBhvr>
                                        <p:cTn id="4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Mit modellez le a játék?</a:t>
            </a:r>
            <a:endParaRPr lang="hu-HU" dirty="0"/>
          </a:p>
        </p:txBody>
      </p:sp>
      <p:sp>
        <p:nvSpPr>
          <p:cNvPr id="3" name="Tartalom helye 2"/>
          <p:cNvSpPr>
            <a:spLocks noGrp="1"/>
          </p:cNvSpPr>
          <p:nvPr>
            <p:ph idx="1"/>
          </p:nvPr>
        </p:nvSpPr>
        <p:spPr>
          <a:xfrm>
            <a:off x="1251679" y="1314450"/>
            <a:ext cx="6209654" cy="5143499"/>
          </a:xfrm>
        </p:spPr>
        <p:txBody>
          <a:bodyPr>
            <a:normAutofit/>
          </a:bodyPr>
          <a:lstStyle/>
          <a:p>
            <a:pPr>
              <a:buFont typeface="Courier New" panose="02070309020205020404" pitchFamily="49" charset="0"/>
              <a:buChar char="o"/>
            </a:pPr>
            <a:r>
              <a:rPr lang="hu-HU" sz="2400" b="1" dirty="0" smtClean="0"/>
              <a:t>Egy aszályokkal és villámárvizekkel sújtott települést</a:t>
            </a:r>
            <a:endParaRPr lang="hu-HU" sz="2400" b="1" dirty="0"/>
          </a:p>
          <a:p>
            <a:r>
              <a:rPr lang="hu-HU" sz="2400" dirty="0" smtClean="0"/>
              <a:t>Melynek vezetői rönkgátakat telepítenek a közeli dombok patakjaiba – lassítva ezzel az áradásokat.</a:t>
            </a:r>
          </a:p>
          <a:p>
            <a:r>
              <a:rPr lang="hu-HU" sz="2400" dirty="0" smtClean="0"/>
              <a:t>Víztározót alakítanak ki a patakmederben</a:t>
            </a:r>
          </a:p>
          <a:p>
            <a:r>
              <a:rPr lang="hu-HU" sz="2400" dirty="0" smtClean="0"/>
              <a:t>Ez is áradást lassít és talajvizet pótol</a:t>
            </a:r>
          </a:p>
          <a:p>
            <a:r>
              <a:rPr lang="hu-HU" sz="2400" dirty="0" smtClean="0"/>
              <a:t>Átalakítják a földeket átszelő belvízelvezető csatorna rendszert.</a:t>
            </a:r>
          </a:p>
          <a:p>
            <a:r>
              <a:rPr lang="hu-HU" sz="2400" dirty="0" smtClean="0"/>
              <a:t>Így az összegyűjtött belvíz helyben megőrizhetővé válik.</a:t>
            </a:r>
          </a:p>
          <a:p>
            <a:endParaRPr lang="hu-HU" i="1" dirty="0"/>
          </a:p>
          <a:p>
            <a:endParaRPr lang="hu-HU" dirty="0"/>
          </a:p>
        </p:txBody>
      </p:sp>
      <p:pic>
        <p:nvPicPr>
          <p:cNvPr id="5" name="Kép 4"/>
          <p:cNvPicPr>
            <a:picLocks noChangeAspect="1"/>
          </p:cNvPicPr>
          <p:nvPr/>
        </p:nvPicPr>
        <p:blipFill>
          <a:blip r:embed="rId3"/>
          <a:stretch>
            <a:fillRect/>
          </a:stretch>
        </p:blipFill>
        <p:spPr>
          <a:xfrm>
            <a:off x="7461333" y="1170071"/>
            <a:ext cx="4132465" cy="5543550"/>
          </a:xfrm>
          <a:prstGeom prst="rect">
            <a:avLst/>
          </a:prstGeom>
        </p:spPr>
      </p:pic>
      <p:cxnSp>
        <p:nvCxnSpPr>
          <p:cNvPr id="7" name="Egyenes összekötő nyíllal 6"/>
          <p:cNvCxnSpPr/>
          <p:nvPr/>
        </p:nvCxnSpPr>
        <p:spPr>
          <a:xfrm flipV="1">
            <a:off x="6946793" y="2553919"/>
            <a:ext cx="1720515" cy="21656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8" name="Egyenes összekötő nyíllal 7"/>
          <p:cNvCxnSpPr/>
          <p:nvPr/>
        </p:nvCxnSpPr>
        <p:spPr>
          <a:xfrm>
            <a:off x="6194211" y="5052466"/>
            <a:ext cx="2877600" cy="78285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Egyenes összekötő nyíllal 10"/>
          <p:cNvCxnSpPr/>
          <p:nvPr/>
        </p:nvCxnSpPr>
        <p:spPr>
          <a:xfrm flipV="1">
            <a:off x="6827772" y="3558173"/>
            <a:ext cx="3038123" cy="20689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5254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500"/>
                                        <p:tgtEl>
                                          <p:spTgt spid="3">
                                            <p:txEl>
                                              <p:pRg st="2" end="2"/>
                                            </p:txEl>
                                          </p:spTgt>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500"/>
                                        <p:tgtEl>
                                          <p:spTgt spid="3">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Effect transition="in" filter="fade">
                                      <p:cBhvr>
                                        <p:cTn id="38" dur="500"/>
                                        <p:tgtEl>
                                          <p:spTgt spid="3">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
                                            <p:txEl>
                                              <p:pRg st="5" end="5"/>
                                            </p:txEl>
                                          </p:spTgt>
                                        </p:tgtEl>
                                        <p:attrNameLst>
                                          <p:attrName>style.visibility</p:attrName>
                                        </p:attrNameLst>
                                      </p:cBhvr>
                                      <p:to>
                                        <p:strVal val="visible"/>
                                      </p:to>
                                    </p:set>
                                    <p:animEffect transition="in" filter="fade">
                                      <p:cBhvr>
                                        <p:cTn id="4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A Játék elemei</a:t>
            </a:r>
            <a:endParaRPr lang="hu-HU" dirty="0"/>
          </a:p>
        </p:txBody>
      </p:sp>
      <p:sp>
        <p:nvSpPr>
          <p:cNvPr id="3" name="Tartalom helye 2"/>
          <p:cNvSpPr>
            <a:spLocks noGrp="1"/>
          </p:cNvSpPr>
          <p:nvPr>
            <p:ph idx="1"/>
          </p:nvPr>
        </p:nvSpPr>
        <p:spPr/>
        <p:txBody>
          <a:bodyPr>
            <a:normAutofit fontScale="92500" lnSpcReduction="20000"/>
          </a:bodyPr>
          <a:lstStyle/>
          <a:p>
            <a:r>
              <a:rPr lang="hu-HU" dirty="0" smtClean="0"/>
              <a:t>Időjárás kártyák</a:t>
            </a:r>
          </a:p>
          <a:p>
            <a:r>
              <a:rPr lang="hu-HU" dirty="0" smtClean="0"/>
              <a:t>Tervezés kártyák (rajtuk kérdések)</a:t>
            </a:r>
          </a:p>
          <a:p>
            <a:r>
              <a:rPr lang="hu-HU" dirty="0" smtClean="0"/>
              <a:t>Csere tokenek (jelölők) és brigád jelölők</a:t>
            </a:r>
          </a:p>
          <a:p>
            <a:r>
              <a:rPr lang="hu-HU" dirty="0" smtClean="0"/>
              <a:t>Segédkártyák</a:t>
            </a:r>
          </a:p>
          <a:p>
            <a:r>
              <a:rPr lang="hu-HU" dirty="0" smtClean="0"/>
              <a:t>Tervezéspont jelölők</a:t>
            </a:r>
          </a:p>
          <a:p>
            <a:r>
              <a:rPr lang="hu-HU" dirty="0" smtClean="0"/>
              <a:t>Pénz jelölők</a:t>
            </a:r>
          </a:p>
          <a:p>
            <a:r>
              <a:rPr lang="hu-HU" dirty="0" smtClean="0"/>
              <a:t>Védelmi szint jelölők</a:t>
            </a:r>
          </a:p>
          <a:p>
            <a:r>
              <a:rPr lang="hu-HU" dirty="0" smtClean="0"/>
              <a:t>Játéktábla</a:t>
            </a:r>
            <a:endParaRPr lang="hu-HU" dirty="0"/>
          </a:p>
          <a:p>
            <a:endParaRPr lang="hu-HU" dirty="0" smtClean="0"/>
          </a:p>
          <a:p>
            <a:endParaRPr lang="hu-HU" dirty="0"/>
          </a:p>
        </p:txBody>
      </p:sp>
      <p:pic>
        <p:nvPicPr>
          <p:cNvPr id="6" name="Kép 5"/>
          <p:cNvPicPr/>
          <p:nvPr/>
        </p:nvPicPr>
        <p:blipFill>
          <a:blip r:embed="rId3">
            <a:extLst>
              <a:ext uri="{28A0092B-C50C-407E-A947-70E740481C1C}">
                <a14:useLocalDpi xmlns:a14="http://schemas.microsoft.com/office/drawing/2010/main" val="0"/>
              </a:ext>
            </a:extLst>
          </a:blip>
          <a:srcRect/>
          <a:stretch>
            <a:fillRect/>
          </a:stretch>
        </p:blipFill>
        <p:spPr bwMode="auto">
          <a:xfrm>
            <a:off x="1251678" y="1280132"/>
            <a:ext cx="9237497" cy="2688016"/>
          </a:xfrm>
          <a:prstGeom prst="rect">
            <a:avLst/>
          </a:prstGeom>
          <a:noFill/>
          <a:ln>
            <a:noFill/>
          </a:ln>
        </p:spPr>
      </p:pic>
      <p:pic>
        <p:nvPicPr>
          <p:cNvPr id="7" name="Kép 6"/>
          <p:cNvPicPr/>
          <p:nvPr/>
        </p:nvPicPr>
        <p:blipFill>
          <a:blip r:embed="rId4">
            <a:extLst>
              <a:ext uri="{28A0092B-C50C-407E-A947-70E740481C1C}">
                <a14:useLocalDpi xmlns:a14="http://schemas.microsoft.com/office/drawing/2010/main" val="0"/>
              </a:ext>
            </a:extLst>
          </a:blip>
          <a:srcRect/>
          <a:stretch>
            <a:fillRect/>
          </a:stretch>
        </p:blipFill>
        <p:spPr bwMode="auto">
          <a:xfrm>
            <a:off x="1957356" y="666811"/>
            <a:ext cx="8766965" cy="5779703"/>
          </a:xfrm>
          <a:prstGeom prst="rect">
            <a:avLst/>
          </a:prstGeom>
          <a:noFill/>
          <a:ln>
            <a:noFill/>
          </a:ln>
        </p:spPr>
      </p:pic>
      <p:pic>
        <p:nvPicPr>
          <p:cNvPr id="8" name="Kép 7"/>
          <p:cNvPicPr/>
          <p:nvPr/>
        </p:nvPicPr>
        <p:blipFill>
          <a:blip r:embed="rId5">
            <a:extLst>
              <a:ext uri="{28A0092B-C50C-407E-A947-70E740481C1C}">
                <a14:useLocalDpi xmlns:a14="http://schemas.microsoft.com/office/drawing/2010/main" val="0"/>
              </a:ext>
            </a:extLst>
          </a:blip>
          <a:srcRect/>
          <a:stretch>
            <a:fillRect/>
          </a:stretch>
        </p:blipFill>
        <p:spPr bwMode="auto">
          <a:xfrm>
            <a:off x="1640607" y="280508"/>
            <a:ext cx="8459637" cy="6166006"/>
          </a:xfrm>
          <a:prstGeom prst="rect">
            <a:avLst/>
          </a:prstGeom>
          <a:noFill/>
          <a:ln>
            <a:noFill/>
          </a:ln>
        </p:spPr>
      </p:pic>
    </p:spTree>
    <p:extLst>
      <p:ext uri="{BB962C8B-B14F-4D97-AF65-F5344CB8AC3E}">
        <p14:creationId xmlns:p14="http://schemas.microsoft.com/office/powerpoint/2010/main" val="3387043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7"/>
                                        </p:tgtEl>
                                      </p:cBhvr>
                                    </p:animEffect>
                                    <p:set>
                                      <p:cBhvr>
                                        <p:cTn id="26" dur="1" fill="hold">
                                          <p:stCondLst>
                                            <p:cond delay="499"/>
                                          </p:stCondLst>
                                        </p:cTn>
                                        <p:tgtEl>
                                          <p:spTgt spid="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500"/>
                                        <p:tgtEl>
                                          <p:spTgt spid="3">
                                            <p:txEl>
                                              <p:pRg st="5" end="5"/>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6"/>
                                        </p:tgtEl>
                                      </p:cBhvr>
                                    </p:animEffect>
                                    <p:set>
                                      <p:cBhvr>
                                        <p:cTn id="47" dur="1" fill="hold">
                                          <p:stCondLst>
                                            <p:cond delay="499"/>
                                          </p:stCondLst>
                                        </p:cTn>
                                        <p:tgtEl>
                                          <p:spTgt spid="6"/>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7" end="7"/>
                                            </p:txEl>
                                          </p:spTgt>
                                        </p:tgtEl>
                                        <p:attrNameLst>
                                          <p:attrName>style.visibility</p:attrName>
                                        </p:attrNameLst>
                                      </p:cBhvr>
                                      <p:to>
                                        <p:strVal val="visible"/>
                                      </p:to>
                                    </p:set>
                                    <p:animEffect transition="in" filter="fade">
                                      <p:cBhvr>
                                        <p:cTn id="52" dur="500"/>
                                        <p:tgtEl>
                                          <p:spTgt spid="3">
                                            <p:txEl>
                                              <p:pRg st="7" end="7"/>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500"/>
                                        <p:tgtEl>
                                          <p:spTgt spid="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8"/>
                                        </p:tgtEl>
                                      </p:cBhvr>
                                    </p:animEffect>
                                    <p:set>
                                      <p:cBhvr>
                                        <p:cTn id="6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A játék </a:t>
            </a:r>
            <a:r>
              <a:rPr lang="hu-HU" dirty="0" smtClean="0"/>
              <a:t>elemei</a:t>
            </a:r>
            <a:endParaRPr lang="hu-HU" dirty="0"/>
          </a:p>
        </p:txBody>
      </p:sp>
      <p:sp>
        <p:nvSpPr>
          <p:cNvPr id="3" name="Tartalom helye 2"/>
          <p:cNvSpPr>
            <a:spLocks noGrp="1"/>
          </p:cNvSpPr>
          <p:nvPr>
            <p:ph idx="1"/>
          </p:nvPr>
        </p:nvSpPr>
        <p:spPr/>
        <p:txBody>
          <a:bodyPr>
            <a:normAutofit fontScale="85000" lnSpcReduction="20000"/>
          </a:bodyPr>
          <a:lstStyle/>
          <a:p>
            <a:pPr marL="0" indent="0">
              <a:buNone/>
            </a:pPr>
            <a:r>
              <a:rPr lang="hu-HU" b="1" dirty="0" smtClean="0"/>
              <a:t>Időjárás</a:t>
            </a:r>
            <a:r>
              <a:rPr lang="hu-HU" dirty="0" smtClean="0"/>
              <a:t> </a:t>
            </a:r>
            <a:r>
              <a:rPr lang="hu-HU" b="1" dirty="0" smtClean="0"/>
              <a:t>kártyák</a:t>
            </a:r>
          </a:p>
          <a:p>
            <a:r>
              <a:rPr lang="hu-HU" dirty="0" smtClean="0"/>
              <a:t>Az egyik „ellenfeletek” az időjárás </a:t>
            </a:r>
          </a:p>
          <a:p>
            <a:r>
              <a:rPr lang="hu-HU" dirty="0" smtClean="0"/>
              <a:t>A másik a múló idő.</a:t>
            </a:r>
          </a:p>
          <a:p>
            <a:pPr marL="0" indent="0">
              <a:buNone/>
            </a:pPr>
            <a:endParaRPr lang="hu-HU" dirty="0" smtClean="0"/>
          </a:p>
          <a:p>
            <a:pPr marL="0" indent="0">
              <a:buNone/>
            </a:pPr>
            <a:r>
              <a:rPr lang="hu-HU" dirty="0" smtClean="0"/>
              <a:t>A rajtuk lévő nap        és eső         ikonok szabályozzák az aszályok és árvizek mértékét, melyek károkat okozhatnak, ha meghaladják a aszály-és árvízvédelmetek szintjét.</a:t>
            </a:r>
          </a:p>
          <a:p>
            <a:pPr marL="0" indent="0">
              <a:buNone/>
            </a:pPr>
            <a:r>
              <a:rPr lang="hu-HU" dirty="0" smtClean="0"/>
              <a:t>A „!” jellel ellátott kártyák nehezített lapok, ezek használatát haladó játékosoknak javasoljuk.</a:t>
            </a:r>
          </a:p>
          <a:p>
            <a:pPr marL="0" indent="0">
              <a:buNone/>
            </a:pPr>
            <a:endParaRPr lang="hu-HU" b="1" dirty="0" smtClean="0"/>
          </a:p>
        </p:txBody>
      </p:sp>
      <p:pic>
        <p:nvPicPr>
          <p:cNvPr id="1026" name="Picture 2" descr="C:\Users\HercigZs\AppData\Local\Microsoft\Windows\Temporary Internet Files\Content.IE5\38EDNEUP\sun-1265199_64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26975" y="3629226"/>
            <a:ext cx="866775" cy="86677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Program Files (x86)\Microsoft Office\MEDIA\CAGCAT10\j0293828.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0279" y="3752874"/>
            <a:ext cx="626983" cy="659844"/>
          </a:xfrm>
          <a:prstGeom prst="rect">
            <a:avLst/>
          </a:prstGeom>
          <a:noFill/>
          <a:extLst>
            <a:ext uri="{909E8E84-426E-40DD-AFC4-6F175D3DCCD1}">
              <a14:hiddenFill xmlns:a14="http://schemas.microsoft.com/office/drawing/2010/main">
                <a:solidFill>
                  <a:srgbClr val="FFFFFF"/>
                </a:solidFill>
              </a14:hiddenFill>
            </a:ext>
          </a:extLst>
        </p:spPr>
      </p:pic>
      <p:pic>
        <p:nvPicPr>
          <p:cNvPr id="8" name="Kép 7"/>
          <p:cNvPicPr/>
          <p:nvPr/>
        </p:nvPicPr>
        <p:blipFill rotWithShape="1">
          <a:blip r:embed="rId5">
            <a:extLst>
              <a:ext uri="{28A0092B-C50C-407E-A947-70E740481C1C}">
                <a14:useLocalDpi xmlns:a14="http://schemas.microsoft.com/office/drawing/2010/main" val="0"/>
              </a:ext>
            </a:extLst>
          </a:blip>
          <a:srcRect l="424" t="22071" r="78174" b="33642"/>
          <a:stretch/>
        </p:blipFill>
        <p:spPr bwMode="auto">
          <a:xfrm>
            <a:off x="7722713" y="76258"/>
            <a:ext cx="2746504" cy="3746676"/>
          </a:xfrm>
          <a:prstGeom prst="rect">
            <a:avLst/>
          </a:prstGeom>
          <a:noFill/>
          <a:ln>
            <a:noFill/>
          </a:ln>
        </p:spPr>
      </p:pic>
      <p:pic>
        <p:nvPicPr>
          <p:cNvPr id="6" name="Kép 5"/>
          <p:cNvPicPr>
            <a:picLocks noChangeAspect="1"/>
          </p:cNvPicPr>
          <p:nvPr/>
        </p:nvPicPr>
        <p:blipFill>
          <a:blip r:embed="rId6"/>
          <a:stretch>
            <a:fillRect/>
          </a:stretch>
        </p:blipFill>
        <p:spPr>
          <a:xfrm>
            <a:off x="1251678" y="1260351"/>
            <a:ext cx="5358127" cy="2562583"/>
          </a:xfrm>
          <a:prstGeom prst="rect">
            <a:avLst/>
          </a:prstGeom>
        </p:spPr>
      </p:pic>
      <p:pic>
        <p:nvPicPr>
          <p:cNvPr id="7" name="Kép 6"/>
          <p:cNvPicPr>
            <a:picLocks noChangeAspect="1"/>
          </p:cNvPicPr>
          <p:nvPr/>
        </p:nvPicPr>
        <p:blipFill>
          <a:blip r:embed="rId7"/>
          <a:stretch>
            <a:fillRect/>
          </a:stretch>
        </p:blipFill>
        <p:spPr>
          <a:xfrm>
            <a:off x="7655235" y="1107287"/>
            <a:ext cx="2881460" cy="2868710"/>
          </a:xfrm>
          <a:prstGeom prst="rect">
            <a:avLst/>
          </a:prstGeom>
        </p:spPr>
      </p:pic>
    </p:spTree>
    <p:extLst>
      <p:ext uri="{BB962C8B-B14F-4D97-AF65-F5344CB8AC3E}">
        <p14:creationId xmlns:p14="http://schemas.microsoft.com/office/powerpoint/2010/main" val="3600190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fade">
                                      <p:cBhvr>
                                        <p:cTn id="24" dur="500"/>
                                        <p:tgtEl>
                                          <p:spTgt spid="1026"/>
                                        </p:tgtEl>
                                      </p:cBhvr>
                                    </p:animEffect>
                                  </p:childTnLst>
                                </p:cTn>
                              </p:par>
                              <p:par>
                                <p:cTn id="25" presetID="10" presetClass="entr" presetSubtype="0" fill="hold" nodeType="withEffect">
                                  <p:stCondLst>
                                    <p:cond delay="0"/>
                                  </p:stCondLst>
                                  <p:childTnLst>
                                    <p:set>
                                      <p:cBhvr>
                                        <p:cTn id="26" dur="1" fill="hold">
                                          <p:stCondLst>
                                            <p:cond delay="0"/>
                                          </p:stCondLst>
                                        </p:cTn>
                                        <p:tgtEl>
                                          <p:spTgt spid="1027"/>
                                        </p:tgtEl>
                                        <p:attrNameLst>
                                          <p:attrName>style.visibility</p:attrName>
                                        </p:attrNameLst>
                                      </p:cBhvr>
                                      <p:to>
                                        <p:strVal val="visible"/>
                                      </p:to>
                                    </p:set>
                                    <p:animEffect transition="in" filter="fade">
                                      <p:cBhvr>
                                        <p:cTn id="27" dur="500"/>
                                        <p:tgtEl>
                                          <p:spTgt spid="10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par>
                                <p:cTn id="33" presetID="10" presetClass="exit" presetSubtype="0" fill="hold" nodeType="withEffect">
                                  <p:stCondLst>
                                    <p:cond delay="0"/>
                                  </p:stCondLst>
                                  <p:childTnLst>
                                    <p:animEffect transition="out" filter="fade">
                                      <p:cBhvr>
                                        <p:cTn id="34" dur="500"/>
                                        <p:tgtEl>
                                          <p:spTgt spid="8"/>
                                        </p:tgtEl>
                                      </p:cBhvr>
                                    </p:animEffect>
                                    <p:set>
                                      <p:cBhvr>
                                        <p:cTn id="35" dur="1" fill="hold">
                                          <p:stCondLst>
                                            <p:cond delay="499"/>
                                          </p:stCondLst>
                                        </p:cTn>
                                        <p:tgtEl>
                                          <p:spTgt spid="8"/>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fade">
                                      <p:cBhvr>
                                        <p:cTn id="40" dur="500"/>
                                        <p:tgtEl>
                                          <p:spTgt spid="3">
                                            <p:txEl>
                                              <p:pRg st="5" end="5"/>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játék elemei</a:t>
            </a:r>
            <a:endParaRPr lang="hu-HU" dirty="0"/>
          </a:p>
        </p:txBody>
      </p:sp>
      <p:sp>
        <p:nvSpPr>
          <p:cNvPr id="3" name="Tartalom helye 2"/>
          <p:cNvSpPr>
            <a:spLocks noGrp="1"/>
          </p:cNvSpPr>
          <p:nvPr>
            <p:ph idx="1"/>
          </p:nvPr>
        </p:nvSpPr>
        <p:spPr>
          <a:xfrm>
            <a:off x="1251678" y="1755321"/>
            <a:ext cx="10178322" cy="4402592"/>
          </a:xfrm>
        </p:spPr>
        <p:txBody>
          <a:bodyPr>
            <a:normAutofit fontScale="77500" lnSpcReduction="20000"/>
          </a:bodyPr>
          <a:lstStyle/>
          <a:p>
            <a:pPr marL="0" indent="0">
              <a:buNone/>
            </a:pPr>
            <a:r>
              <a:rPr lang="hu-HU" b="1" dirty="0" smtClean="0"/>
              <a:t>Pénzjelölők - Petákok</a:t>
            </a:r>
          </a:p>
          <a:p>
            <a:pPr marL="0" indent="0">
              <a:buNone/>
            </a:pPr>
            <a:r>
              <a:rPr lang="hu-HU" b="1" dirty="0" smtClean="0">
                <a:solidFill>
                  <a:schemeClr val="bg2">
                    <a:lumMod val="25000"/>
                  </a:schemeClr>
                </a:solidFill>
              </a:rPr>
              <a:t>Pénz kell, hogy:</a:t>
            </a:r>
          </a:p>
          <a:p>
            <a:r>
              <a:rPr lang="hu-HU" dirty="0"/>
              <a:t>k</a:t>
            </a:r>
            <a:r>
              <a:rPr lang="hu-HU" dirty="0" smtClean="0"/>
              <a:t>ifizessétek az árvíz- és aszálykárokat</a:t>
            </a:r>
            <a:endParaRPr lang="hu-HU" dirty="0"/>
          </a:p>
          <a:p>
            <a:r>
              <a:rPr lang="hu-HU" dirty="0" smtClean="0"/>
              <a:t>tervezés kártyákat játszhassatok ki</a:t>
            </a:r>
            <a:endParaRPr lang="hu-HU" dirty="0"/>
          </a:p>
          <a:p>
            <a:r>
              <a:rPr lang="hu-HU" dirty="0" smtClean="0"/>
              <a:t>megépítsétek a megtervezett természetes vízmegtartó megoldásokat (kivitelezés)</a:t>
            </a:r>
          </a:p>
          <a:p>
            <a:r>
              <a:rPr lang="hu-HU" dirty="0"/>
              <a:t>m</a:t>
            </a:r>
            <a:r>
              <a:rPr lang="hu-HU" dirty="0" smtClean="0"/>
              <a:t>inden jelölő 1 Petákot ér</a:t>
            </a:r>
          </a:p>
          <a:p>
            <a:pPr marL="0" indent="0">
              <a:buNone/>
            </a:pPr>
            <a:endParaRPr lang="hu-HU" dirty="0"/>
          </a:p>
          <a:p>
            <a:pPr marL="0" indent="0">
              <a:buNone/>
            </a:pPr>
            <a:r>
              <a:rPr lang="hu-HU" b="1" dirty="0" smtClean="0"/>
              <a:t>Kétféle pénz szerepel a játékban:</a:t>
            </a:r>
          </a:p>
          <a:p>
            <a:pPr marL="0" indent="0">
              <a:buNone/>
            </a:pPr>
            <a:r>
              <a:rPr lang="hu-HU" b="1" dirty="0" smtClean="0">
                <a:solidFill>
                  <a:schemeClr val="bg2">
                    <a:lumMod val="25000"/>
                  </a:schemeClr>
                </a:solidFill>
              </a:rPr>
              <a:t>Település saját vagyona </a:t>
            </a:r>
            <a:r>
              <a:rPr lang="hu-HU" dirty="0" smtClean="0"/>
              <a:t>– Forint – Ft - szabad felhasználású</a:t>
            </a:r>
          </a:p>
          <a:p>
            <a:pPr marL="0" indent="0">
              <a:buNone/>
            </a:pPr>
            <a:r>
              <a:rPr lang="hu-HU" b="1" dirty="0" smtClean="0">
                <a:solidFill>
                  <a:schemeClr val="bg2">
                    <a:lumMod val="25000"/>
                  </a:schemeClr>
                </a:solidFill>
              </a:rPr>
              <a:t>Pályázaton nyert támogatás </a:t>
            </a:r>
            <a:r>
              <a:rPr lang="hu-HU" dirty="0" smtClean="0"/>
              <a:t>– Euro - </a:t>
            </a:r>
            <a:r>
              <a:rPr lang="hu-HU" dirty="0"/>
              <a:t>€</a:t>
            </a:r>
            <a:r>
              <a:rPr lang="hu-HU" dirty="0" smtClean="0"/>
              <a:t> -korlátolt felhasználású (csak természetes vízmegtartó megoldások tervezésére és kivitelezésére)</a:t>
            </a:r>
            <a:endParaRPr lang="hu-HU" dirty="0"/>
          </a:p>
        </p:txBody>
      </p:sp>
      <p:pic>
        <p:nvPicPr>
          <p:cNvPr id="6" name="Kép 5"/>
          <p:cNvPicPr>
            <a:picLocks noChangeAspect="1"/>
          </p:cNvPicPr>
          <p:nvPr/>
        </p:nvPicPr>
        <p:blipFill rotWithShape="1">
          <a:blip r:embed="rId3"/>
          <a:srcRect l="1217" r="403"/>
          <a:stretch/>
        </p:blipFill>
        <p:spPr>
          <a:xfrm>
            <a:off x="6152607" y="531492"/>
            <a:ext cx="5277393" cy="2686050"/>
          </a:xfrm>
          <a:prstGeom prst="rect">
            <a:avLst/>
          </a:prstGeom>
        </p:spPr>
      </p:pic>
    </p:spTree>
    <p:extLst>
      <p:ext uri="{BB962C8B-B14F-4D97-AF65-F5344CB8AC3E}">
        <p14:creationId xmlns:p14="http://schemas.microsoft.com/office/powerpoint/2010/main" val="3165042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Effect transition="in" filter="fade">
                                      <p:cBhvr>
                                        <p:cTn id="45" dur="500"/>
                                        <p:tgtEl>
                                          <p:spTgt spid="3">
                                            <p:txEl>
                                              <p:pRg st="8" end="8"/>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3">
                                            <p:txEl>
                                              <p:pRg st="9" end="9"/>
                                            </p:txEl>
                                          </p:spTgt>
                                        </p:tgtEl>
                                        <p:attrNameLst>
                                          <p:attrName>style.visibility</p:attrName>
                                        </p:attrNameLst>
                                      </p:cBhvr>
                                      <p:to>
                                        <p:strVal val="visible"/>
                                      </p:to>
                                    </p:set>
                                    <p:animEffect transition="in" filter="fade">
                                      <p:cBhvr>
                                        <p:cTn id="48"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játék elemei</a:t>
            </a:r>
          </a:p>
        </p:txBody>
      </p:sp>
      <p:sp>
        <p:nvSpPr>
          <p:cNvPr id="3" name="Tartalom helye 2"/>
          <p:cNvSpPr>
            <a:spLocks noGrp="1"/>
          </p:cNvSpPr>
          <p:nvPr>
            <p:ph idx="1"/>
          </p:nvPr>
        </p:nvSpPr>
        <p:spPr>
          <a:xfrm>
            <a:off x="1251678" y="2286001"/>
            <a:ext cx="2827953" cy="3593591"/>
          </a:xfrm>
        </p:spPr>
        <p:txBody>
          <a:bodyPr/>
          <a:lstStyle/>
          <a:p>
            <a:pPr marL="0" indent="0">
              <a:buNone/>
            </a:pPr>
            <a:r>
              <a:rPr lang="hu-HU" b="1" dirty="0" smtClean="0"/>
              <a:t>Játéktábla</a:t>
            </a:r>
          </a:p>
          <a:p>
            <a:r>
              <a:rPr lang="hu-HU" dirty="0" smtClean="0"/>
              <a:t>Leolvasható a védelmi szintek helyzete</a:t>
            </a:r>
          </a:p>
          <a:p>
            <a:r>
              <a:rPr lang="hu-HU" dirty="0" smtClean="0"/>
              <a:t>És a tervezési folyamatok állapota</a:t>
            </a:r>
          </a:p>
        </p:txBody>
      </p:sp>
      <p:pic>
        <p:nvPicPr>
          <p:cNvPr id="5" name="Kép 4"/>
          <p:cNvPicPr/>
          <p:nvPr/>
        </p:nvPicPr>
        <p:blipFill>
          <a:blip r:embed="rId3">
            <a:extLst>
              <a:ext uri="{28A0092B-C50C-407E-A947-70E740481C1C}">
                <a14:useLocalDpi xmlns:a14="http://schemas.microsoft.com/office/drawing/2010/main" val="0"/>
              </a:ext>
            </a:extLst>
          </a:blip>
          <a:srcRect/>
          <a:stretch>
            <a:fillRect/>
          </a:stretch>
        </p:blipFill>
        <p:spPr bwMode="auto">
          <a:xfrm>
            <a:off x="4079631" y="1187685"/>
            <a:ext cx="7551924" cy="5504398"/>
          </a:xfrm>
          <a:prstGeom prst="rect">
            <a:avLst/>
          </a:prstGeom>
          <a:noFill/>
          <a:ln>
            <a:noFill/>
          </a:ln>
        </p:spPr>
      </p:pic>
    </p:spTree>
    <p:extLst>
      <p:ext uri="{BB962C8B-B14F-4D97-AF65-F5344CB8AC3E}">
        <p14:creationId xmlns:p14="http://schemas.microsoft.com/office/powerpoint/2010/main" val="2168061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játék elemei</a:t>
            </a:r>
          </a:p>
        </p:txBody>
      </p:sp>
      <p:sp>
        <p:nvSpPr>
          <p:cNvPr id="3" name="Tartalom helye 2"/>
          <p:cNvSpPr>
            <a:spLocks noGrp="1"/>
          </p:cNvSpPr>
          <p:nvPr>
            <p:ph idx="1"/>
          </p:nvPr>
        </p:nvSpPr>
        <p:spPr>
          <a:xfrm>
            <a:off x="1251678" y="2286001"/>
            <a:ext cx="10178322" cy="4044461"/>
          </a:xfrm>
        </p:spPr>
        <p:txBody>
          <a:bodyPr>
            <a:normAutofit fontScale="92500" lnSpcReduction="10000"/>
          </a:bodyPr>
          <a:lstStyle/>
          <a:p>
            <a:pPr marL="0" indent="0">
              <a:buNone/>
            </a:pPr>
            <a:r>
              <a:rPr lang="hu-HU" b="1" dirty="0" smtClean="0"/>
              <a:t>Tervezés pontok</a:t>
            </a:r>
          </a:p>
          <a:p>
            <a:pPr marL="0" indent="0">
              <a:buNone/>
            </a:pPr>
            <a:r>
              <a:rPr lang="hu-HU" b="1" dirty="0"/>
              <a:t>3</a:t>
            </a:r>
            <a:r>
              <a:rPr lang="hu-HU" b="1" dirty="0" smtClean="0"/>
              <a:t> féle tervezéspont van a játékban:</a:t>
            </a:r>
          </a:p>
          <a:p>
            <a:r>
              <a:rPr lang="hu-HU" b="1" dirty="0">
                <a:solidFill>
                  <a:schemeClr val="accent3"/>
                </a:solidFill>
              </a:rPr>
              <a:t>Vízügyi</a:t>
            </a:r>
          </a:p>
          <a:p>
            <a:r>
              <a:rPr lang="hu-HU" b="1" dirty="0" smtClean="0">
                <a:solidFill>
                  <a:srgbClr val="00B050"/>
                </a:solidFill>
              </a:rPr>
              <a:t>Ökológiai</a:t>
            </a:r>
          </a:p>
          <a:p>
            <a:r>
              <a:rPr lang="hu-HU" b="1" dirty="0" smtClean="0">
                <a:solidFill>
                  <a:srgbClr val="C00000"/>
                </a:solidFill>
              </a:rPr>
              <a:t>Műszaki</a:t>
            </a:r>
          </a:p>
          <a:p>
            <a:endParaRPr lang="hu-HU" b="1" dirty="0" smtClean="0">
              <a:solidFill>
                <a:schemeClr val="bg2">
                  <a:lumMod val="90000"/>
                </a:schemeClr>
              </a:solidFill>
            </a:endParaRPr>
          </a:p>
          <a:p>
            <a:pPr marL="0" indent="0">
              <a:buNone/>
            </a:pPr>
            <a:r>
              <a:rPr lang="hu-HU" dirty="0" smtClean="0"/>
              <a:t>Mindháromra szükség van a természetes vízmegtartó megoldások megtervezéséhez.</a:t>
            </a:r>
          </a:p>
          <a:p>
            <a:pPr marL="0" indent="0">
              <a:buNone/>
            </a:pPr>
            <a:endParaRPr lang="hu-HU" b="1" dirty="0"/>
          </a:p>
        </p:txBody>
      </p:sp>
      <p:pic>
        <p:nvPicPr>
          <p:cNvPr id="8" name="Kép 7"/>
          <p:cNvPicPr>
            <a:picLocks noChangeAspect="1"/>
          </p:cNvPicPr>
          <p:nvPr/>
        </p:nvPicPr>
        <p:blipFill>
          <a:blip r:embed="rId3"/>
          <a:stretch>
            <a:fillRect/>
          </a:stretch>
        </p:blipFill>
        <p:spPr>
          <a:xfrm>
            <a:off x="7322820" y="2172652"/>
            <a:ext cx="3581400" cy="2695575"/>
          </a:xfrm>
          <a:prstGeom prst="rect">
            <a:avLst/>
          </a:prstGeom>
        </p:spPr>
      </p:pic>
    </p:spTree>
    <p:extLst>
      <p:ext uri="{BB962C8B-B14F-4D97-AF65-F5344CB8AC3E}">
        <p14:creationId xmlns:p14="http://schemas.microsoft.com/office/powerpoint/2010/main" val="51655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par>
                          <p:cTn id="26" fill="hold">
                            <p:stCondLst>
                              <p:cond delay="1500"/>
                            </p:stCondLst>
                            <p:childTnLst>
                              <p:par>
                                <p:cTn id="27" presetID="10" presetClass="entr" presetSubtype="0"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fade">
                                      <p:cBhvr>
                                        <p:cTn id="3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játék elemei</a:t>
            </a:r>
          </a:p>
        </p:txBody>
      </p:sp>
      <p:sp>
        <p:nvSpPr>
          <p:cNvPr id="3" name="Tartalom helye 2"/>
          <p:cNvSpPr>
            <a:spLocks noGrp="1"/>
          </p:cNvSpPr>
          <p:nvPr>
            <p:ph idx="1"/>
          </p:nvPr>
        </p:nvSpPr>
        <p:spPr>
          <a:xfrm>
            <a:off x="1251678" y="1266093"/>
            <a:ext cx="10178322" cy="5458264"/>
          </a:xfrm>
        </p:spPr>
        <p:txBody>
          <a:bodyPr>
            <a:normAutofit fontScale="92500" lnSpcReduction="10000"/>
          </a:bodyPr>
          <a:lstStyle/>
          <a:p>
            <a:pPr marL="0" indent="0">
              <a:buNone/>
            </a:pPr>
            <a:r>
              <a:rPr lang="hu-HU" b="1" dirty="0" smtClean="0"/>
              <a:t>Tervezéskártyák </a:t>
            </a:r>
          </a:p>
          <a:p>
            <a:pPr marL="0" indent="0">
              <a:buNone/>
            </a:pPr>
            <a:r>
              <a:rPr lang="hu-HU" dirty="0" smtClean="0"/>
              <a:t>Közösen válaszolni kell a kérdező által feltett kérdésre, ami az adott kártyán található. </a:t>
            </a:r>
          </a:p>
          <a:p>
            <a:pPr marL="0" indent="0">
              <a:buNone/>
            </a:pPr>
            <a:r>
              <a:rPr lang="hu-HU" dirty="0" smtClean="0"/>
              <a:t>A kérdező ellenőrzi a válaszokat (megoldások a kártyán).</a:t>
            </a:r>
          </a:p>
          <a:p>
            <a:pPr marL="0" indent="0">
              <a:buNone/>
            </a:pPr>
            <a:r>
              <a:rPr lang="hu-HU" dirty="0" smtClean="0"/>
              <a:t>A kérdező nem segíthet és mindig más a kérdező.</a:t>
            </a:r>
          </a:p>
          <a:p>
            <a:pPr marL="0" indent="0">
              <a:buNone/>
            </a:pPr>
            <a:r>
              <a:rPr lang="hu-HU" dirty="0" smtClean="0"/>
              <a:t>A kártyán lévő megoldásokat nem mondjuk el előre </a:t>
            </a:r>
            <a:r>
              <a:rPr lang="hu-HU" dirty="0" smtClean="0">
                <a:sym typeface="Wingdings" panose="05000000000000000000" pitchFamily="2" charset="2"/>
              </a:rPr>
              <a:t></a:t>
            </a:r>
            <a:endParaRPr lang="hu-HU" dirty="0" smtClean="0"/>
          </a:p>
          <a:p>
            <a:pPr marL="0" indent="0">
              <a:buNone/>
            </a:pPr>
            <a:r>
              <a:rPr lang="hu-HU" b="1" dirty="0" smtClean="0"/>
              <a:t>4 féle </a:t>
            </a:r>
            <a:r>
              <a:rPr lang="hu-HU" b="1" dirty="0"/>
              <a:t>tervezéskártya </a:t>
            </a:r>
            <a:r>
              <a:rPr lang="hu-HU" b="1" dirty="0" smtClean="0"/>
              <a:t>van </a:t>
            </a:r>
            <a:endParaRPr lang="hu-HU" b="1" dirty="0"/>
          </a:p>
          <a:p>
            <a:r>
              <a:rPr lang="hu-HU" b="1" dirty="0" smtClean="0">
                <a:solidFill>
                  <a:srgbClr val="00B050"/>
                </a:solidFill>
              </a:rPr>
              <a:t>Ökológiai tervezés </a:t>
            </a:r>
            <a:r>
              <a:rPr lang="hu-HU" b="1" dirty="0"/>
              <a:t>– </a:t>
            </a:r>
            <a:r>
              <a:rPr lang="hu-HU" dirty="0"/>
              <a:t>adott tervezéspontot </a:t>
            </a:r>
            <a:r>
              <a:rPr lang="hu-HU" dirty="0" smtClean="0"/>
              <a:t>       lehet </a:t>
            </a:r>
            <a:r>
              <a:rPr lang="hu-HU" dirty="0"/>
              <a:t>vele </a:t>
            </a:r>
            <a:r>
              <a:rPr lang="hu-HU" dirty="0" smtClean="0"/>
              <a:t>szerezni</a:t>
            </a:r>
            <a:endParaRPr lang="hu-HU" dirty="0">
              <a:solidFill>
                <a:srgbClr val="00B050"/>
              </a:solidFill>
            </a:endParaRPr>
          </a:p>
          <a:p>
            <a:r>
              <a:rPr lang="hu-HU" b="1" dirty="0" smtClean="0">
                <a:solidFill>
                  <a:srgbClr val="C00000"/>
                </a:solidFill>
              </a:rPr>
              <a:t>Műszaki tervezés </a:t>
            </a:r>
            <a:r>
              <a:rPr lang="hu-HU" b="1" dirty="0"/>
              <a:t>– </a:t>
            </a:r>
            <a:r>
              <a:rPr lang="hu-HU" dirty="0"/>
              <a:t>adott tervezéspontot </a:t>
            </a:r>
            <a:r>
              <a:rPr lang="hu-HU" dirty="0" smtClean="0"/>
              <a:t>       lehet </a:t>
            </a:r>
            <a:r>
              <a:rPr lang="hu-HU" dirty="0"/>
              <a:t>vele szerezni</a:t>
            </a:r>
          </a:p>
          <a:p>
            <a:r>
              <a:rPr lang="hu-HU" b="1" dirty="0" smtClean="0">
                <a:solidFill>
                  <a:schemeClr val="accent3"/>
                </a:solidFill>
              </a:rPr>
              <a:t>Vízügyi tervezés </a:t>
            </a:r>
            <a:r>
              <a:rPr lang="hu-HU" b="1" dirty="0" smtClean="0"/>
              <a:t>– </a:t>
            </a:r>
            <a:r>
              <a:rPr lang="hu-HU" dirty="0" smtClean="0"/>
              <a:t>adott tervezéspontot       lehet vele szerezni</a:t>
            </a:r>
            <a:endParaRPr lang="hu-HU" dirty="0"/>
          </a:p>
          <a:p>
            <a:r>
              <a:rPr lang="hu-HU" b="1" dirty="0">
                <a:ln w="3175">
                  <a:solidFill>
                    <a:schemeClr val="tx1">
                      <a:lumMod val="95000"/>
                      <a:lumOff val="5000"/>
                    </a:schemeClr>
                  </a:solidFill>
                  <a:prstDash val="solid"/>
                </a:ln>
                <a:solidFill>
                  <a:srgbClr val="FFFF00"/>
                </a:solidFill>
              </a:rPr>
              <a:t>Pályázat</a:t>
            </a:r>
            <a:r>
              <a:rPr lang="hu-HU" b="1" dirty="0">
                <a:solidFill>
                  <a:srgbClr val="FFFF00"/>
                </a:solidFill>
              </a:rPr>
              <a:t> </a:t>
            </a:r>
            <a:r>
              <a:rPr lang="hu-HU" b="1" dirty="0"/>
              <a:t>– </a:t>
            </a:r>
            <a:r>
              <a:rPr lang="hu-HU" dirty="0"/>
              <a:t>támogatást </a:t>
            </a:r>
            <a:r>
              <a:rPr lang="hu-HU" dirty="0" smtClean="0"/>
              <a:t>vagyis extra </a:t>
            </a:r>
            <a:r>
              <a:rPr lang="hu-HU" dirty="0"/>
              <a:t>pénzt lehet vele </a:t>
            </a:r>
            <a:r>
              <a:rPr lang="hu-HU" dirty="0" smtClean="0"/>
              <a:t>szerezni</a:t>
            </a:r>
          </a:p>
        </p:txBody>
      </p:sp>
      <p:sp>
        <p:nvSpPr>
          <p:cNvPr id="4" name="Ellipszis 3"/>
          <p:cNvSpPr/>
          <p:nvPr/>
        </p:nvSpPr>
        <p:spPr>
          <a:xfrm>
            <a:off x="7400925" y="5557837"/>
            <a:ext cx="457200" cy="47148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hu-HU"/>
          </a:p>
        </p:txBody>
      </p:sp>
      <p:sp>
        <p:nvSpPr>
          <p:cNvPr id="5" name="Ellipszis 4"/>
          <p:cNvSpPr/>
          <p:nvPr/>
        </p:nvSpPr>
        <p:spPr>
          <a:xfrm>
            <a:off x="7800972" y="4538658"/>
            <a:ext cx="457200" cy="471488"/>
          </a:xfrm>
          <a:prstGeom prst="ellipse">
            <a:avLst/>
          </a:prstGeom>
          <a:solidFill>
            <a:srgbClr val="00B05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hu-HU"/>
          </a:p>
        </p:txBody>
      </p:sp>
      <p:sp>
        <p:nvSpPr>
          <p:cNvPr id="6" name="Ellipszis 5"/>
          <p:cNvSpPr/>
          <p:nvPr/>
        </p:nvSpPr>
        <p:spPr>
          <a:xfrm>
            <a:off x="7610472" y="5053010"/>
            <a:ext cx="457200" cy="471488"/>
          </a:xfrm>
          <a:prstGeom prst="ellipse">
            <a:avLst/>
          </a:prstGeom>
          <a:solidFill>
            <a:srgbClr val="FF00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hu-HU"/>
          </a:p>
        </p:txBody>
      </p:sp>
      <p:pic>
        <p:nvPicPr>
          <p:cNvPr id="7" name="Kép 6"/>
          <p:cNvPicPr>
            <a:picLocks noChangeAspect="1"/>
          </p:cNvPicPr>
          <p:nvPr/>
        </p:nvPicPr>
        <p:blipFill rotWithShape="1">
          <a:blip r:embed="rId3"/>
          <a:srcRect l="1523" t="1423" r="1780" b="1400"/>
          <a:stretch/>
        </p:blipFill>
        <p:spPr>
          <a:xfrm>
            <a:off x="6213226" y="168018"/>
            <a:ext cx="2832598" cy="3960000"/>
          </a:xfrm>
          <a:prstGeom prst="rect">
            <a:avLst/>
          </a:prstGeom>
        </p:spPr>
      </p:pic>
      <p:pic>
        <p:nvPicPr>
          <p:cNvPr id="8" name="Kép 7"/>
          <p:cNvPicPr>
            <a:picLocks noChangeAspect="1"/>
          </p:cNvPicPr>
          <p:nvPr/>
        </p:nvPicPr>
        <p:blipFill rotWithShape="1">
          <a:blip r:embed="rId4"/>
          <a:srcRect l="1332" t="1036" r="2158" b="1441"/>
          <a:stretch/>
        </p:blipFill>
        <p:spPr>
          <a:xfrm>
            <a:off x="596015" y="168018"/>
            <a:ext cx="2829573" cy="3960000"/>
          </a:xfrm>
          <a:prstGeom prst="rect">
            <a:avLst/>
          </a:prstGeom>
        </p:spPr>
      </p:pic>
      <p:pic>
        <p:nvPicPr>
          <p:cNvPr id="9" name="Kép 8"/>
          <p:cNvPicPr>
            <a:picLocks noChangeAspect="1"/>
          </p:cNvPicPr>
          <p:nvPr/>
        </p:nvPicPr>
        <p:blipFill rotWithShape="1">
          <a:blip r:embed="rId5"/>
          <a:srcRect l="1724" t="1639" r="1457" b="1184"/>
          <a:stretch/>
        </p:blipFill>
        <p:spPr>
          <a:xfrm>
            <a:off x="9039822" y="168018"/>
            <a:ext cx="2832598" cy="3960000"/>
          </a:xfrm>
          <a:prstGeom prst="rect">
            <a:avLst/>
          </a:prstGeom>
        </p:spPr>
      </p:pic>
      <p:pic>
        <p:nvPicPr>
          <p:cNvPr id="10" name="Kép 9"/>
          <p:cNvPicPr>
            <a:picLocks noChangeAspect="1"/>
          </p:cNvPicPr>
          <p:nvPr/>
        </p:nvPicPr>
        <p:blipFill rotWithShape="1">
          <a:blip r:embed="rId6"/>
          <a:srcRect l="946" t="343" r="2006" b="774"/>
          <a:stretch/>
        </p:blipFill>
        <p:spPr>
          <a:xfrm>
            <a:off x="3425588" y="168018"/>
            <a:ext cx="2826596" cy="3960000"/>
          </a:xfrm>
          <a:prstGeom prst="rect">
            <a:avLst/>
          </a:prstGeom>
        </p:spPr>
      </p:pic>
    </p:spTree>
    <p:extLst>
      <p:ext uri="{BB962C8B-B14F-4D97-AF65-F5344CB8AC3E}">
        <p14:creationId xmlns:p14="http://schemas.microsoft.com/office/powerpoint/2010/main" val="3586696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par>
                                <p:cTn id="35" presetID="10"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par>
                                <p:cTn id="38" presetID="10" presetClass="entr" presetSubtype="0" fill="hold"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childTnLst>
                                </p:cTn>
                              </p:par>
                              <p:par>
                                <p:cTn id="45" presetID="10" presetClass="entr" presetSubtype="0"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500"/>
                                        <p:tgtEl>
                                          <p:spTgt spid="6"/>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childTnLst>
                                </p:cTn>
                              </p:par>
                              <p:par>
                                <p:cTn id="55" presetID="10" presetClass="entr" presetSubtype="0" fill="hold" nodeType="with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500"/>
                                        <p:tgtEl>
                                          <p:spTgt spid="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4"/>
                                        </p:tgtEl>
                                        <p:attrNameLst>
                                          <p:attrName>style.visibility</p:attrName>
                                        </p:attrNameLst>
                                      </p:cBhvr>
                                      <p:to>
                                        <p:strVal val="visible"/>
                                      </p:to>
                                    </p:set>
                                    <p:animEffect transition="in" filter="fade">
                                      <p:cBhvr>
                                        <p:cTn id="60" dur="500"/>
                                        <p:tgtEl>
                                          <p:spTgt spid="4"/>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
                                            <p:txEl>
                                              <p:pRg st="9" end="9"/>
                                            </p:txEl>
                                          </p:spTgt>
                                        </p:tgtEl>
                                        <p:attrNameLst>
                                          <p:attrName>style.visibility</p:attrName>
                                        </p:attrNameLst>
                                      </p:cBhvr>
                                      <p:to>
                                        <p:strVal val="visible"/>
                                      </p:to>
                                    </p:set>
                                  </p:childTnLst>
                                </p:cTn>
                              </p:par>
                              <p:par>
                                <p:cTn id="65" presetID="10" presetClass="entr" presetSubtype="0" fill="hold" nodeType="with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fade">
                                      <p:cBhvr>
                                        <p:cTn id="6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Játék története</a:t>
            </a:r>
            <a:endParaRPr lang="hu-HU" dirty="0"/>
          </a:p>
        </p:txBody>
      </p:sp>
      <p:sp>
        <p:nvSpPr>
          <p:cNvPr id="3" name="Tartalom helye 2"/>
          <p:cNvSpPr>
            <a:spLocks noGrp="1"/>
          </p:cNvSpPr>
          <p:nvPr>
            <p:ph idx="1"/>
          </p:nvPr>
        </p:nvSpPr>
        <p:spPr>
          <a:xfrm>
            <a:off x="1251678" y="2286001"/>
            <a:ext cx="10178322" cy="4155742"/>
          </a:xfrm>
        </p:spPr>
        <p:txBody>
          <a:bodyPr>
            <a:normAutofit fontScale="85000" lnSpcReduction="20000"/>
          </a:bodyPr>
          <a:lstStyle/>
          <a:p>
            <a:pPr>
              <a:buFont typeface="Courier New" panose="02070309020205020404" pitchFamily="49" charset="0"/>
              <a:buChar char="o"/>
            </a:pPr>
            <a:r>
              <a:rPr lang="hu-HU" dirty="0" smtClean="0">
                <a:solidFill>
                  <a:schemeClr val="bg1">
                    <a:lumMod val="95000"/>
                  </a:schemeClr>
                </a:solidFill>
              </a:rPr>
              <a:t> Kik vagytok a játékban?</a:t>
            </a:r>
          </a:p>
          <a:p>
            <a:r>
              <a:rPr lang="hu-HU" dirty="0" smtClean="0"/>
              <a:t>Egy település vezetői (polgármester), szakértő mérnökei.</a:t>
            </a:r>
          </a:p>
          <a:p>
            <a:pPr>
              <a:buFont typeface="Courier New" panose="02070309020205020404" pitchFamily="49" charset="0"/>
              <a:buChar char="o"/>
            </a:pPr>
            <a:r>
              <a:rPr lang="hu-HU" dirty="0" smtClean="0">
                <a:solidFill>
                  <a:schemeClr val="bg1">
                    <a:lumMod val="95000"/>
                  </a:schemeClr>
                </a:solidFill>
              </a:rPr>
              <a:t>Mi ellen küzdötök?</a:t>
            </a:r>
          </a:p>
          <a:p>
            <a:r>
              <a:rPr lang="hu-HU" dirty="0" smtClean="0"/>
              <a:t>Az éghajlatváltozás által okozott szélsőséges időjárási események hatásai ellen, mely a ti településetek esetében aszályokat és villámárvizeket jelent.</a:t>
            </a:r>
          </a:p>
          <a:p>
            <a:r>
              <a:rPr lang="hu-HU" dirty="0" smtClean="0"/>
              <a:t>A küzdelem </a:t>
            </a:r>
            <a:r>
              <a:rPr lang="hu-HU" dirty="0" smtClean="0"/>
              <a:t>közös</a:t>
            </a:r>
            <a:r>
              <a:rPr lang="hu-HU" dirty="0" smtClean="0"/>
              <a:t>.  Ez egy csapatjáték, melyben együttműködtök egymással a győzelemért.</a:t>
            </a:r>
          </a:p>
          <a:p>
            <a:pPr>
              <a:buFont typeface="Courier New" panose="02070309020205020404" pitchFamily="49" charset="0"/>
              <a:buChar char="o"/>
            </a:pPr>
            <a:r>
              <a:rPr lang="hu-HU" dirty="0" smtClean="0">
                <a:solidFill>
                  <a:schemeClr val="bg1">
                    <a:lumMod val="95000"/>
                  </a:schemeClr>
                </a:solidFill>
              </a:rPr>
              <a:t>Mi a célotok?</a:t>
            </a:r>
          </a:p>
          <a:p>
            <a:r>
              <a:rPr lang="hu-HU" dirty="0" smtClean="0"/>
              <a:t>Természetes vízmegtartó megoldások megvalósítása a település határában, melyek segítenek mérsékelni az aszályok és villámárvizek okozta károkat.</a:t>
            </a:r>
          </a:p>
          <a:p>
            <a:pPr marL="0" indent="0">
              <a:buNone/>
            </a:pPr>
            <a:endParaRPr lang="hu-HU" dirty="0" smtClean="0"/>
          </a:p>
          <a:p>
            <a:endParaRPr lang="hu-HU" dirty="0"/>
          </a:p>
        </p:txBody>
      </p:sp>
    </p:spTree>
    <p:extLst>
      <p:ext uri="{BB962C8B-B14F-4D97-AF65-F5344CB8AC3E}">
        <p14:creationId xmlns:p14="http://schemas.microsoft.com/office/powerpoint/2010/main" val="1311399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Egy kör röviden</a:t>
            </a:r>
            <a:endParaRPr lang="hu-HU" dirty="0"/>
          </a:p>
        </p:txBody>
      </p:sp>
      <p:sp>
        <p:nvSpPr>
          <p:cNvPr id="3" name="Tartalom helye 2"/>
          <p:cNvSpPr>
            <a:spLocks noGrp="1"/>
          </p:cNvSpPr>
          <p:nvPr>
            <p:ph idx="1"/>
          </p:nvPr>
        </p:nvSpPr>
        <p:spPr>
          <a:xfrm>
            <a:off x="1251678" y="1471613"/>
            <a:ext cx="10178322" cy="4407979"/>
          </a:xfrm>
        </p:spPr>
        <p:txBody>
          <a:bodyPr>
            <a:normAutofit fontScale="77500" lnSpcReduction="20000"/>
          </a:bodyPr>
          <a:lstStyle/>
          <a:p>
            <a:pPr marL="0" indent="0">
              <a:buNone/>
            </a:pPr>
            <a:r>
              <a:rPr lang="hu-HU" b="1" dirty="0" smtClean="0"/>
              <a:t>I. Szakasz</a:t>
            </a:r>
          </a:p>
          <a:p>
            <a:r>
              <a:rPr lang="hu-HU" dirty="0" smtClean="0"/>
              <a:t>Időjárás – van-e aszály és árvíz? Okoznak-e kárt?</a:t>
            </a:r>
            <a:endParaRPr lang="hu-HU" dirty="0"/>
          </a:p>
          <a:p>
            <a:pPr marL="0" indent="0">
              <a:buNone/>
            </a:pPr>
            <a:r>
              <a:rPr lang="hu-HU" b="1" dirty="0" smtClean="0"/>
              <a:t>II. Szakasz</a:t>
            </a:r>
          </a:p>
          <a:p>
            <a:r>
              <a:rPr lang="hu-HU" dirty="0" smtClean="0"/>
              <a:t>Tervezés – tervezéskártya csere és húzás, tanácskozás</a:t>
            </a:r>
          </a:p>
          <a:p>
            <a:pPr marL="0" indent="0">
              <a:buNone/>
            </a:pPr>
            <a:r>
              <a:rPr lang="hu-HU" b="1" dirty="0" smtClean="0"/>
              <a:t>III. Szakasz</a:t>
            </a:r>
          </a:p>
          <a:p>
            <a:r>
              <a:rPr lang="hu-HU" dirty="0" smtClean="0"/>
              <a:t>Megvalósítás – kérdések megválaszolása, tervezéspont és támogatás gyűjtés, építkezés</a:t>
            </a:r>
          </a:p>
          <a:p>
            <a:pPr marL="0" indent="0">
              <a:buNone/>
            </a:pPr>
            <a:endParaRPr lang="hu-HU" dirty="0" smtClean="0"/>
          </a:p>
          <a:p>
            <a:pPr marL="0" indent="0">
              <a:buNone/>
            </a:pPr>
            <a:r>
              <a:rPr lang="hu-HU" b="1" dirty="0" smtClean="0"/>
              <a:t>Ha vége, új kör kezdődik, a játék 5 körig tart. </a:t>
            </a:r>
          </a:p>
          <a:p>
            <a:r>
              <a:rPr lang="hu-HU" dirty="0" smtClean="0"/>
              <a:t>Ez 5 évet dolgoz fel a valóságból</a:t>
            </a:r>
          </a:p>
          <a:p>
            <a:r>
              <a:rPr lang="hu-HU" dirty="0" smtClean="0"/>
              <a:t>Azért 5 kör, mert nálunk a polgármestereket ennyi időre választják </a:t>
            </a:r>
          </a:p>
          <a:p>
            <a:r>
              <a:rPr lang="hu-HU" dirty="0" smtClean="0"/>
              <a:t>Egy kör egy évnek felel meg</a:t>
            </a:r>
          </a:p>
        </p:txBody>
      </p:sp>
    </p:spTree>
    <p:extLst>
      <p:ext uri="{BB962C8B-B14F-4D97-AF65-F5344CB8AC3E}">
        <p14:creationId xmlns:p14="http://schemas.microsoft.com/office/powerpoint/2010/main" val="1422958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fade">
                                      <p:cBhvr>
                                        <p:cTn id="31" dur="500"/>
                                        <p:tgtEl>
                                          <p:spTgt spid="3">
                                            <p:txEl>
                                              <p:pRg st="7" end="7"/>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Effect transition="in" filter="fade">
                                      <p:cBhvr>
                                        <p:cTn id="36" dur="500"/>
                                        <p:tgtEl>
                                          <p:spTgt spid="3">
                                            <p:txEl>
                                              <p:pRg st="8" end="8"/>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animEffect transition="in" filter="fade">
                                      <p:cBhvr>
                                        <p:cTn id="41" dur="500"/>
                                        <p:tgtEl>
                                          <p:spTgt spid="3">
                                            <p:txEl>
                                              <p:pRg st="9" end="9"/>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
                                            <p:txEl>
                                              <p:pRg st="10" end="10"/>
                                            </p:txEl>
                                          </p:spTgt>
                                        </p:tgtEl>
                                        <p:attrNameLst>
                                          <p:attrName>style.visibility</p:attrName>
                                        </p:attrNameLst>
                                      </p:cBhvr>
                                      <p:to>
                                        <p:strVal val="visible"/>
                                      </p:to>
                                    </p:set>
                                    <p:animEffect transition="in" filter="fade">
                                      <p:cBhvr>
                                        <p:cTn id="46"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251678" y="382385"/>
            <a:ext cx="10178322" cy="1221128"/>
          </a:xfrm>
        </p:spPr>
        <p:txBody>
          <a:bodyPr>
            <a:normAutofit fontScale="90000"/>
          </a:bodyPr>
          <a:lstStyle/>
          <a:p>
            <a:r>
              <a:rPr lang="hu-HU" dirty="0" smtClean="0"/>
              <a:t>Játékszabály</a:t>
            </a:r>
            <a:br>
              <a:rPr lang="hu-HU" dirty="0" smtClean="0"/>
            </a:br>
            <a:r>
              <a:rPr lang="hu-HU" dirty="0" smtClean="0"/>
              <a:t>i. időjárás szakasz </a:t>
            </a:r>
            <a:endParaRPr lang="hu-HU" strike="sngStrike" dirty="0">
              <a:solidFill>
                <a:srgbClr val="FF0000"/>
              </a:solidFill>
            </a:endParaRPr>
          </a:p>
        </p:txBody>
      </p:sp>
      <p:sp>
        <p:nvSpPr>
          <p:cNvPr id="3" name="Tartalom helye 2"/>
          <p:cNvSpPr>
            <a:spLocks noGrp="1"/>
          </p:cNvSpPr>
          <p:nvPr>
            <p:ph idx="1"/>
          </p:nvPr>
        </p:nvSpPr>
        <p:spPr>
          <a:xfrm>
            <a:off x="1251678" y="1696278"/>
            <a:ext cx="10178322" cy="4678019"/>
          </a:xfrm>
        </p:spPr>
        <p:txBody>
          <a:bodyPr>
            <a:noAutofit/>
          </a:bodyPr>
          <a:lstStyle/>
          <a:p>
            <a:pPr marL="0" indent="0">
              <a:buNone/>
            </a:pPr>
            <a:r>
              <a:rPr lang="hu-HU" sz="2400" b="1" dirty="0"/>
              <a:t>Időjárás kártya húzása </a:t>
            </a:r>
            <a:r>
              <a:rPr lang="hu-HU" sz="2400" dirty="0"/>
              <a:t>– </a:t>
            </a:r>
            <a:r>
              <a:rPr lang="hu-HU" sz="2400" i="1" dirty="0"/>
              <a:t>aszály vagy árvíz okoz-e kárt</a:t>
            </a:r>
            <a:r>
              <a:rPr lang="hu-HU" sz="2400" i="1" dirty="0" smtClean="0"/>
              <a:t>?</a:t>
            </a:r>
            <a:endParaRPr lang="hu-HU" sz="2400" i="1" dirty="0"/>
          </a:p>
          <a:p>
            <a:pPr marL="0" indent="0">
              <a:buNone/>
            </a:pPr>
            <a:r>
              <a:rPr lang="hu-HU" sz="2400" dirty="0" smtClean="0"/>
              <a:t>Fordítsatok fel 2 db kártyát.</a:t>
            </a:r>
          </a:p>
          <a:p>
            <a:pPr marL="0" indent="0">
              <a:buNone/>
            </a:pPr>
            <a:r>
              <a:rPr lang="hu-HU" sz="2400" dirty="0" smtClean="0"/>
              <a:t>A Napocskák         száma az aszály szintjét.</a:t>
            </a:r>
          </a:p>
          <a:p>
            <a:pPr marL="0" indent="0">
              <a:buNone/>
            </a:pPr>
            <a:r>
              <a:rPr lang="hu-HU" sz="2400" dirty="0" smtClean="0"/>
              <a:t>A Felhők          száma az árvíz szintjét mutatja meg.</a:t>
            </a:r>
            <a:endParaRPr lang="hu-HU" sz="2400" dirty="0"/>
          </a:p>
          <a:p>
            <a:pPr marL="0" indent="0">
              <a:buNone/>
            </a:pPr>
            <a:r>
              <a:rPr lang="hu-HU" sz="2400" b="1" dirty="0" smtClean="0"/>
              <a:t>A kár megállapítása:</a:t>
            </a:r>
          </a:p>
          <a:p>
            <a:pPr marL="0" indent="0">
              <a:buNone/>
            </a:pPr>
            <a:r>
              <a:rPr lang="hu-HU" sz="2400" dirty="0" smtClean="0"/>
              <a:t>(Aszály szintje </a:t>
            </a:r>
            <a:r>
              <a:rPr lang="hu-HU" sz="2400" b="1" dirty="0"/>
              <a:t>-</a:t>
            </a:r>
            <a:r>
              <a:rPr lang="hu-HU" sz="2400" dirty="0" smtClean="0"/>
              <a:t> aszályvédelem szintje) </a:t>
            </a:r>
            <a:r>
              <a:rPr lang="hu-HU" sz="2400" b="1" dirty="0" smtClean="0"/>
              <a:t>+</a:t>
            </a:r>
            <a:r>
              <a:rPr lang="hu-HU" sz="2400" dirty="0" smtClean="0"/>
              <a:t> (árvíz szintje </a:t>
            </a:r>
            <a:r>
              <a:rPr lang="hu-HU" sz="2400" b="1" dirty="0" smtClean="0"/>
              <a:t>-</a:t>
            </a:r>
            <a:r>
              <a:rPr lang="hu-HU" sz="2400" dirty="0" smtClean="0"/>
              <a:t> árvízvédelem szintje)</a:t>
            </a:r>
          </a:p>
          <a:p>
            <a:pPr marL="0" indent="0">
              <a:buNone/>
            </a:pPr>
            <a:r>
              <a:rPr lang="hu-HU" sz="2400" dirty="0" smtClean="0"/>
              <a:t>Ha az eredmény pozitív szám, azt a település </a:t>
            </a:r>
            <a:r>
              <a:rPr lang="hu-HU" sz="2400" b="1" dirty="0" smtClean="0">
                <a:solidFill>
                  <a:schemeClr val="bg1">
                    <a:lumMod val="50000"/>
                  </a:schemeClr>
                </a:solidFill>
              </a:rPr>
              <a:t>saját</a:t>
            </a:r>
            <a:r>
              <a:rPr lang="hu-HU" sz="2400" dirty="0" smtClean="0"/>
              <a:t> vagyonából kell megtérítenetek. </a:t>
            </a:r>
            <a:r>
              <a:rPr lang="hu-HU" sz="2400" dirty="0"/>
              <a:t> </a:t>
            </a:r>
            <a:r>
              <a:rPr lang="hu-HU" sz="2400" dirty="0" smtClean="0"/>
              <a:t>Ha kész vagytok fordítsátok képpel lefele a kihúzott időjárás lapokat.</a:t>
            </a:r>
          </a:p>
          <a:p>
            <a:pPr marL="0" indent="0">
              <a:buNone/>
            </a:pPr>
            <a:r>
              <a:rPr lang="hu-HU" sz="2400" b="1" dirty="0" smtClean="0"/>
              <a:t>Ha nem tudjátok megtéríteni a kárt, veszítetek!</a:t>
            </a:r>
          </a:p>
          <a:p>
            <a:pPr marL="0" indent="0">
              <a:buNone/>
            </a:pPr>
            <a:r>
              <a:rPr lang="hu-HU" sz="2400" dirty="0" smtClean="0"/>
              <a:t>Ez </a:t>
            </a:r>
            <a:r>
              <a:rPr lang="hu-HU" sz="2400" b="1" dirty="0" smtClean="0"/>
              <a:t>után</a:t>
            </a:r>
            <a:r>
              <a:rPr lang="hu-HU" sz="2400" dirty="0" smtClean="0"/>
              <a:t> a település felveheti az adott körben őt illető jövedelmét.</a:t>
            </a:r>
            <a:endParaRPr lang="hu-HU" sz="2400" dirty="0"/>
          </a:p>
        </p:txBody>
      </p:sp>
      <p:pic>
        <p:nvPicPr>
          <p:cNvPr id="5" name="Picture 2" descr="C:\Users\HercigZs\AppData\Local\Microsoft\Windows\Temporary Internet Files\Content.IE5\38EDNEUP\sun-1265199_64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0460" y="2576336"/>
            <a:ext cx="686329" cy="68632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Program Files (x86)\Microsoft Office\MEDIA\CAGCAT10\j0293828.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18591" y="3083647"/>
            <a:ext cx="516495" cy="543565"/>
          </a:xfrm>
          <a:prstGeom prst="rect">
            <a:avLst/>
          </a:prstGeom>
          <a:noFill/>
          <a:extLst>
            <a:ext uri="{909E8E84-426E-40DD-AFC4-6F175D3DCCD1}">
              <a14:hiddenFill xmlns:a14="http://schemas.microsoft.com/office/drawing/2010/main">
                <a:solidFill>
                  <a:srgbClr val="FFFFFF"/>
                </a:solidFill>
              </a14:hiddenFill>
            </a:ext>
          </a:extLst>
        </p:spPr>
      </p:pic>
      <p:pic>
        <p:nvPicPr>
          <p:cNvPr id="7" name="Kép 6"/>
          <p:cNvPicPr/>
          <p:nvPr/>
        </p:nvPicPr>
        <p:blipFill rotWithShape="1">
          <a:blip r:embed="rId5">
            <a:extLst>
              <a:ext uri="{28A0092B-C50C-407E-A947-70E740481C1C}">
                <a14:useLocalDpi xmlns:a14="http://schemas.microsoft.com/office/drawing/2010/main" val="0"/>
              </a:ext>
            </a:extLst>
          </a:blip>
          <a:srcRect l="3943" t="5723" r="2867" b="6076"/>
          <a:stretch/>
        </p:blipFill>
        <p:spPr bwMode="auto">
          <a:xfrm>
            <a:off x="8059583" y="0"/>
            <a:ext cx="3354884" cy="415398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16775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500"/>
                                        <p:tgtEl>
                                          <p:spTgt spid="3">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500"/>
                                        <p:tgtEl>
                                          <p:spTgt spid="3">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7" end="7"/>
                                            </p:txEl>
                                          </p:spTgt>
                                        </p:tgtEl>
                                        <p:attrNameLst>
                                          <p:attrName>style.visibility</p:attrName>
                                        </p:attrNameLst>
                                      </p:cBhvr>
                                      <p:to>
                                        <p:strVal val="visible"/>
                                      </p:to>
                                    </p:set>
                                    <p:animEffect transition="in" filter="fade">
                                      <p:cBhvr>
                                        <p:cTn id="52" dur="500"/>
                                        <p:tgtEl>
                                          <p:spTgt spid="3">
                                            <p:txEl>
                                              <p:pRg st="7" end="7"/>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xEl>
                                              <p:pRg st="8" end="8"/>
                                            </p:txEl>
                                          </p:spTgt>
                                        </p:tgtEl>
                                        <p:attrNameLst>
                                          <p:attrName>style.visibility</p:attrName>
                                        </p:attrNameLst>
                                      </p:cBhvr>
                                      <p:to>
                                        <p:strVal val="visible"/>
                                      </p:to>
                                    </p:set>
                                    <p:animEffect transition="in" filter="fade">
                                      <p:cBhvr>
                                        <p:cTn id="5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Játékszabály</a:t>
            </a:r>
            <a:br>
              <a:rPr lang="hu-HU" dirty="0"/>
            </a:br>
            <a:r>
              <a:rPr lang="hu-HU" dirty="0" err="1" smtClean="0"/>
              <a:t>iI</a:t>
            </a:r>
            <a:r>
              <a:rPr lang="hu-HU" dirty="0" smtClean="0"/>
              <a:t>. Tervezés szakasz </a:t>
            </a:r>
            <a:endParaRPr lang="hu-HU" dirty="0"/>
          </a:p>
        </p:txBody>
      </p:sp>
      <p:sp>
        <p:nvSpPr>
          <p:cNvPr id="3" name="Tartalom helye 2"/>
          <p:cNvSpPr>
            <a:spLocks noGrp="1"/>
          </p:cNvSpPr>
          <p:nvPr>
            <p:ph idx="1"/>
          </p:nvPr>
        </p:nvSpPr>
        <p:spPr>
          <a:xfrm>
            <a:off x="1251678" y="2107485"/>
            <a:ext cx="10178322" cy="4574669"/>
          </a:xfrm>
        </p:spPr>
        <p:txBody>
          <a:bodyPr>
            <a:normAutofit fontScale="77500" lnSpcReduction="20000"/>
          </a:bodyPr>
          <a:lstStyle/>
          <a:p>
            <a:r>
              <a:rPr lang="hu-HU" dirty="0" smtClean="0"/>
              <a:t>A szakasz kezdetén mindenki húz egy </a:t>
            </a:r>
            <a:r>
              <a:rPr lang="hu-HU" b="1" dirty="0" smtClean="0"/>
              <a:t>tervezés kártyát </a:t>
            </a:r>
            <a:r>
              <a:rPr lang="hu-HU" dirty="0" smtClean="0"/>
              <a:t>– (3 legyen összesen a kezetekben)</a:t>
            </a:r>
          </a:p>
          <a:p>
            <a:r>
              <a:rPr lang="hu-HU" dirty="0" smtClean="0"/>
              <a:t>Cél: megbeszélni milyen lapjaitok vannak, mit szeretnétek elérni az adott körben</a:t>
            </a:r>
          </a:p>
          <a:p>
            <a:r>
              <a:rPr lang="hu-HU" dirty="0" smtClean="0"/>
              <a:t>A nem tetsző lapokat most lehet a CSERE </a:t>
            </a:r>
            <a:r>
              <a:rPr lang="hu-HU" dirty="0" err="1" smtClean="0"/>
              <a:t>tokennel</a:t>
            </a:r>
            <a:r>
              <a:rPr lang="hu-HU" dirty="0" smtClean="0"/>
              <a:t> elcserélni (A játék során erre egyszer van lehetősége mindenkinek!)</a:t>
            </a:r>
          </a:p>
          <a:p>
            <a:r>
              <a:rPr lang="hu-HU" dirty="0" smtClean="0"/>
              <a:t>Ez után lehetőségetek van időjárás </a:t>
            </a:r>
            <a:r>
              <a:rPr lang="hu-HU" dirty="0" err="1" smtClean="0"/>
              <a:t>előrejelzésre</a:t>
            </a:r>
            <a:r>
              <a:rPr lang="hu-HU" dirty="0" smtClean="0"/>
              <a:t>. Ehhez húzzátok fel a következő kör első időjárás lapját. Fontos: ez a lap most még nem fejt ki hatást!</a:t>
            </a:r>
          </a:p>
          <a:p>
            <a:r>
              <a:rPr lang="hu-HU" dirty="0" smtClean="0"/>
              <a:t>Mindenki kiválaszt legfeljebb 1 db lapot amit a következő szakaszban kijátszik vagy eldob, ezt arccal lefelé leteszi.</a:t>
            </a:r>
          </a:p>
          <a:p>
            <a:r>
              <a:rPr lang="hu-HU" b="1" dirty="0" smtClean="0"/>
              <a:t>Minden kijátszott lap után befizettek egy Petákot, melyet a játéktáblán lévő gyűjtőzónába helyeztek</a:t>
            </a:r>
          </a:p>
          <a:p>
            <a:r>
              <a:rPr lang="hu-HU" b="1" dirty="0" smtClean="0">
                <a:ln w="12700">
                  <a:solidFill>
                    <a:srgbClr val="002060"/>
                  </a:solidFill>
                </a:ln>
                <a:solidFill>
                  <a:srgbClr val="FFFF00"/>
                </a:solidFill>
              </a:rPr>
              <a:t>Pályázatot</a:t>
            </a:r>
            <a:r>
              <a:rPr lang="hu-HU" b="1" dirty="0" smtClean="0">
                <a:solidFill>
                  <a:srgbClr val="FFFF00"/>
                </a:solidFill>
              </a:rPr>
              <a:t> </a:t>
            </a:r>
            <a:r>
              <a:rPr lang="hu-HU" b="1" dirty="0" smtClean="0"/>
              <a:t>csak a település vagyonából, </a:t>
            </a:r>
            <a:r>
              <a:rPr lang="hu-HU" b="1" dirty="0" smtClean="0">
                <a:solidFill>
                  <a:schemeClr val="bg2">
                    <a:lumMod val="75000"/>
                  </a:schemeClr>
                </a:solidFill>
              </a:rPr>
              <a:t>min</a:t>
            </a:r>
            <a:r>
              <a:rPr lang="hu-HU" b="1" dirty="0" smtClean="0">
                <a:solidFill>
                  <a:srgbClr val="00B050"/>
                </a:solidFill>
              </a:rPr>
              <a:t>den</a:t>
            </a:r>
            <a:r>
              <a:rPr lang="hu-HU" b="1" dirty="0" smtClean="0"/>
              <a:t> </a:t>
            </a:r>
            <a:r>
              <a:rPr lang="hu-HU" b="1" dirty="0" smtClean="0">
                <a:solidFill>
                  <a:srgbClr val="C00000"/>
                </a:solidFill>
              </a:rPr>
              <a:t>mást</a:t>
            </a:r>
            <a:r>
              <a:rPr lang="hu-HU" b="1" dirty="0" smtClean="0"/>
              <a:t> támogatásból is lehet fizetni. (</a:t>
            </a:r>
            <a:r>
              <a:rPr lang="hu-HU" i="1" dirty="0" smtClean="0"/>
              <a:t>Kártya felett: amivel fizethettek – kártya alatt: amit elnyerhettek)</a:t>
            </a:r>
            <a:endParaRPr lang="hu-HU" b="1" dirty="0" smtClean="0"/>
          </a:p>
          <a:p>
            <a:endParaRPr lang="hu-HU" b="1" dirty="0" smtClean="0">
              <a:solidFill>
                <a:srgbClr val="FFFF00"/>
              </a:solidFill>
            </a:endParaRPr>
          </a:p>
          <a:p>
            <a:endParaRPr lang="hu-HU" dirty="0"/>
          </a:p>
        </p:txBody>
      </p:sp>
      <p:pic>
        <p:nvPicPr>
          <p:cNvPr id="5" name="Kép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4112" y="913488"/>
            <a:ext cx="10295888" cy="5024787"/>
          </a:xfrm>
          <a:prstGeom prst="rect">
            <a:avLst/>
          </a:prstGeom>
          <a:noFill/>
          <a:ln>
            <a:noFill/>
          </a:ln>
        </p:spPr>
      </p:pic>
      <p:pic>
        <p:nvPicPr>
          <p:cNvPr id="7" name="Kép 6"/>
          <p:cNvPicPr>
            <a:picLocks noChangeAspect="1"/>
          </p:cNvPicPr>
          <p:nvPr/>
        </p:nvPicPr>
        <p:blipFill>
          <a:blip r:embed="rId4"/>
          <a:stretch>
            <a:fillRect/>
          </a:stretch>
        </p:blipFill>
        <p:spPr>
          <a:xfrm rot="1180447">
            <a:off x="7551672" y="2983994"/>
            <a:ext cx="2729788" cy="3780636"/>
          </a:xfrm>
          <a:prstGeom prst="rect">
            <a:avLst/>
          </a:prstGeom>
        </p:spPr>
      </p:pic>
      <p:pic>
        <p:nvPicPr>
          <p:cNvPr id="8" name="Kép 7"/>
          <p:cNvPicPr>
            <a:picLocks noChangeAspect="1"/>
          </p:cNvPicPr>
          <p:nvPr/>
        </p:nvPicPr>
        <p:blipFill>
          <a:blip r:embed="rId5"/>
          <a:stretch>
            <a:fillRect/>
          </a:stretch>
        </p:blipFill>
        <p:spPr>
          <a:xfrm rot="20385893">
            <a:off x="6609932" y="3144957"/>
            <a:ext cx="2789115" cy="3867573"/>
          </a:xfrm>
          <a:prstGeom prst="rect">
            <a:avLst/>
          </a:prstGeom>
        </p:spPr>
      </p:pic>
      <p:pic>
        <p:nvPicPr>
          <p:cNvPr id="9" name="Kép 8"/>
          <p:cNvPicPr>
            <a:picLocks noChangeAspect="1"/>
          </p:cNvPicPr>
          <p:nvPr/>
        </p:nvPicPr>
        <p:blipFill>
          <a:blip r:embed="rId6"/>
          <a:stretch>
            <a:fillRect/>
          </a:stretch>
        </p:blipFill>
        <p:spPr>
          <a:xfrm rot="19580422">
            <a:off x="5576494" y="3467877"/>
            <a:ext cx="2836884" cy="3946421"/>
          </a:xfrm>
          <a:prstGeom prst="rect">
            <a:avLst/>
          </a:prstGeom>
        </p:spPr>
      </p:pic>
      <p:pic>
        <p:nvPicPr>
          <p:cNvPr id="10" name="Kép 9"/>
          <p:cNvPicPr>
            <a:picLocks noChangeAspect="1"/>
          </p:cNvPicPr>
          <p:nvPr/>
        </p:nvPicPr>
        <p:blipFill>
          <a:blip r:embed="rId7"/>
          <a:stretch>
            <a:fillRect/>
          </a:stretch>
        </p:blipFill>
        <p:spPr>
          <a:xfrm>
            <a:off x="6791826" y="3868348"/>
            <a:ext cx="2833703" cy="2808514"/>
          </a:xfrm>
          <a:prstGeom prst="rect">
            <a:avLst/>
          </a:prstGeom>
        </p:spPr>
      </p:pic>
      <p:pic>
        <p:nvPicPr>
          <p:cNvPr id="12" name="Kép 11"/>
          <p:cNvPicPr>
            <a:picLocks noChangeAspect="1"/>
          </p:cNvPicPr>
          <p:nvPr/>
        </p:nvPicPr>
        <p:blipFill>
          <a:blip r:embed="rId8"/>
          <a:stretch>
            <a:fillRect/>
          </a:stretch>
        </p:blipFill>
        <p:spPr>
          <a:xfrm>
            <a:off x="4452810" y="2351900"/>
            <a:ext cx="3494422" cy="2968380"/>
          </a:xfrm>
          <a:prstGeom prst="rect">
            <a:avLst/>
          </a:prstGeom>
        </p:spPr>
      </p:pic>
    </p:spTree>
    <p:extLst>
      <p:ext uri="{BB962C8B-B14F-4D97-AF65-F5344CB8AC3E}">
        <p14:creationId xmlns:p14="http://schemas.microsoft.com/office/powerpoint/2010/main" val="1739615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500"/>
                            </p:stCondLst>
                            <p:childTnLst>
                              <p:par>
                                <p:cTn id="17" presetID="2" presetClass="entr" presetSubtype="4" fill="hold" nodeType="afterEffect">
                                  <p:stCondLst>
                                    <p:cond delay="50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ppt_x"/>
                                          </p:val>
                                        </p:tav>
                                        <p:tav tm="100000">
                                          <p:val>
                                            <p:strVal val="#ppt_x"/>
                                          </p:val>
                                        </p:tav>
                                      </p:tavLst>
                                    </p:anim>
                                    <p:anim calcmode="lin" valueType="num">
                                      <p:cBhvr additive="base">
                                        <p:cTn id="20"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7"/>
                                        </p:tgtEl>
                                      </p:cBhvr>
                                    </p:animEffect>
                                    <p:set>
                                      <p:cBhvr>
                                        <p:cTn id="25" dur="1" fill="hold">
                                          <p:stCondLst>
                                            <p:cond delay="499"/>
                                          </p:stCondLst>
                                        </p:cTn>
                                        <p:tgtEl>
                                          <p:spTgt spid="7"/>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8"/>
                                        </p:tgtEl>
                                      </p:cBhvr>
                                    </p:animEffect>
                                    <p:set>
                                      <p:cBhvr>
                                        <p:cTn id="28" dur="1" fill="hold">
                                          <p:stCondLst>
                                            <p:cond delay="499"/>
                                          </p:stCondLst>
                                        </p:cTn>
                                        <p:tgtEl>
                                          <p:spTgt spid="8"/>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9"/>
                                        </p:tgtEl>
                                      </p:cBhvr>
                                    </p:animEffect>
                                    <p:set>
                                      <p:cBhvr>
                                        <p:cTn id="31" dur="1" fill="hold">
                                          <p:stCondLst>
                                            <p:cond delay="499"/>
                                          </p:stCondLst>
                                        </p:cTn>
                                        <p:tgtEl>
                                          <p:spTgt spid="9"/>
                                        </p:tgtEl>
                                        <p:attrNameLst>
                                          <p:attrName>style.visibility</p:attrName>
                                        </p:attrNameLst>
                                      </p:cBhvr>
                                      <p:to>
                                        <p:strVal val="hidden"/>
                                      </p:to>
                                    </p:se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animEffect transition="in" filter="fade">
                                      <p:cBhvr>
                                        <p:cTn id="35" dur="500"/>
                                        <p:tgtEl>
                                          <p:spTgt spid="3">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2" end="2"/>
                                            </p:txEl>
                                          </p:spTgt>
                                        </p:tgtEl>
                                        <p:attrNameLst>
                                          <p:attrName>style.visibility</p:attrName>
                                        </p:attrNameLst>
                                      </p:cBhvr>
                                      <p:to>
                                        <p:strVal val="visible"/>
                                      </p:to>
                                    </p:set>
                                    <p:animEffect transition="in" filter="fade">
                                      <p:cBhvr>
                                        <p:cTn id="40" dur="500"/>
                                        <p:tgtEl>
                                          <p:spTgt spid="3">
                                            <p:txEl>
                                              <p:pRg st="2" end="2"/>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
                                            <p:txEl>
                                              <p:pRg st="3" end="3"/>
                                            </p:txEl>
                                          </p:spTgt>
                                        </p:tgtEl>
                                        <p:attrNameLst>
                                          <p:attrName>style.visibility</p:attrName>
                                        </p:attrNameLst>
                                      </p:cBhvr>
                                      <p:to>
                                        <p:strVal val="visible"/>
                                      </p:to>
                                    </p:set>
                                    <p:animEffect transition="in" filter="fade">
                                      <p:cBhvr>
                                        <p:cTn id="53" dur="500"/>
                                        <p:tgtEl>
                                          <p:spTgt spid="3">
                                            <p:txEl>
                                              <p:pRg st="3" end="3"/>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3">
                                            <p:txEl>
                                              <p:pRg st="4" end="4"/>
                                            </p:txEl>
                                          </p:spTgt>
                                        </p:tgtEl>
                                        <p:attrNameLst>
                                          <p:attrName>style.visibility</p:attrName>
                                        </p:attrNameLst>
                                      </p:cBhvr>
                                      <p:to>
                                        <p:strVal val="visible"/>
                                      </p:to>
                                    </p:set>
                                    <p:animEffect transition="in" filter="fade">
                                      <p:cBhvr>
                                        <p:cTn id="58" dur="500"/>
                                        <p:tgtEl>
                                          <p:spTgt spid="3">
                                            <p:txEl>
                                              <p:pRg st="4" end="4"/>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3">
                                            <p:txEl>
                                              <p:pRg st="5" end="5"/>
                                            </p:txEl>
                                          </p:spTgt>
                                        </p:tgtEl>
                                        <p:attrNameLst>
                                          <p:attrName>style.visibility</p:attrName>
                                        </p:attrNameLst>
                                      </p:cBhvr>
                                      <p:to>
                                        <p:strVal val="visible"/>
                                      </p:to>
                                    </p:set>
                                    <p:animEffect transition="in" filter="fade">
                                      <p:cBhvr>
                                        <p:cTn id="63" dur="500"/>
                                        <p:tgtEl>
                                          <p:spTgt spid="3">
                                            <p:txEl>
                                              <p:pRg st="5" end="5"/>
                                            </p:txEl>
                                          </p:spTgt>
                                        </p:tgtEl>
                                      </p:cBhvr>
                                    </p:animEffect>
                                  </p:childTnLst>
                                </p:cTn>
                              </p:par>
                            </p:childTnLst>
                          </p:cTn>
                        </p:par>
                        <p:par>
                          <p:cTn id="64" fill="hold">
                            <p:stCondLst>
                              <p:cond delay="500"/>
                            </p:stCondLst>
                            <p:childTnLst>
                              <p:par>
                                <p:cTn id="65" presetID="10" presetClass="entr" presetSubtype="0" fill="hold" nodeType="after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fade">
                                      <p:cBhvr>
                                        <p:cTn id="67" dur="500"/>
                                        <p:tgtEl>
                                          <p:spTgt spid="1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12"/>
                                        </p:tgtEl>
                                      </p:cBhvr>
                                    </p:animEffect>
                                    <p:set>
                                      <p:cBhvr>
                                        <p:cTn id="72" dur="1" fill="hold">
                                          <p:stCondLst>
                                            <p:cond delay="499"/>
                                          </p:stCondLst>
                                        </p:cTn>
                                        <p:tgtEl>
                                          <p:spTgt spid="12"/>
                                        </p:tgtEl>
                                        <p:attrNameLst>
                                          <p:attrName>style.visibility</p:attrName>
                                        </p:attrNameLst>
                                      </p:cBhvr>
                                      <p:to>
                                        <p:strVal val="hidden"/>
                                      </p:to>
                                    </p:set>
                                  </p:childTnLst>
                                </p:cTn>
                              </p:par>
                            </p:childTnLst>
                          </p:cTn>
                        </p:par>
                        <p:par>
                          <p:cTn id="73" fill="hold">
                            <p:stCondLst>
                              <p:cond delay="500"/>
                            </p:stCondLst>
                            <p:childTnLst>
                              <p:par>
                                <p:cTn id="74" presetID="10" presetClass="entr" presetSubtype="0" fill="hold" nodeType="afterEffect">
                                  <p:stCondLst>
                                    <p:cond delay="0"/>
                                  </p:stCondLst>
                                  <p:childTnLst>
                                    <p:set>
                                      <p:cBhvr>
                                        <p:cTn id="75" dur="1" fill="hold">
                                          <p:stCondLst>
                                            <p:cond delay="0"/>
                                          </p:stCondLst>
                                        </p:cTn>
                                        <p:tgtEl>
                                          <p:spTgt spid="3">
                                            <p:txEl>
                                              <p:pRg st="6" end="6"/>
                                            </p:txEl>
                                          </p:spTgt>
                                        </p:tgtEl>
                                        <p:attrNameLst>
                                          <p:attrName>style.visibility</p:attrName>
                                        </p:attrNameLst>
                                      </p:cBhvr>
                                      <p:to>
                                        <p:strVal val="visible"/>
                                      </p:to>
                                    </p:set>
                                    <p:animEffect transition="in" filter="fade">
                                      <p:cBhvr>
                                        <p:cTn id="76" dur="500"/>
                                        <p:tgtEl>
                                          <p:spTgt spid="3">
                                            <p:txEl>
                                              <p:pRg st="6" end="6"/>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5"/>
                                        </p:tgtEl>
                                        <p:attrNameLst>
                                          <p:attrName>style.visibility</p:attrName>
                                        </p:attrNameLst>
                                      </p:cBhvr>
                                      <p:to>
                                        <p:strVal val="visible"/>
                                      </p:to>
                                    </p:set>
                                    <p:animEffect transition="in" filter="fade">
                                      <p:cBhvr>
                                        <p:cTn id="8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251678" y="290945"/>
            <a:ext cx="10178322" cy="1492132"/>
          </a:xfrm>
        </p:spPr>
        <p:txBody>
          <a:bodyPr/>
          <a:lstStyle/>
          <a:p>
            <a:r>
              <a:rPr lang="hu-HU" dirty="0"/>
              <a:t>Játékszabály</a:t>
            </a:r>
            <a:br>
              <a:rPr lang="hu-HU" dirty="0"/>
            </a:br>
            <a:r>
              <a:rPr lang="hu-HU" dirty="0" err="1" smtClean="0"/>
              <a:t>iII</a:t>
            </a:r>
            <a:r>
              <a:rPr lang="hu-HU" dirty="0" smtClean="0"/>
              <a:t>. megvalósítás </a:t>
            </a:r>
            <a:r>
              <a:rPr lang="hu-HU" dirty="0"/>
              <a:t>szakasz </a:t>
            </a:r>
            <a:r>
              <a:rPr lang="hu-HU" dirty="0" smtClean="0"/>
              <a:t>1.</a:t>
            </a:r>
            <a:endParaRPr lang="hu-HU" dirty="0"/>
          </a:p>
        </p:txBody>
      </p:sp>
      <p:sp>
        <p:nvSpPr>
          <p:cNvPr id="3" name="Tartalom helye 2"/>
          <p:cNvSpPr>
            <a:spLocks noGrp="1"/>
          </p:cNvSpPr>
          <p:nvPr>
            <p:ph idx="1"/>
          </p:nvPr>
        </p:nvSpPr>
        <p:spPr>
          <a:xfrm>
            <a:off x="1251678" y="2286001"/>
            <a:ext cx="10178322" cy="4292220"/>
          </a:xfrm>
        </p:spPr>
        <p:txBody>
          <a:bodyPr>
            <a:normAutofit fontScale="92500" lnSpcReduction="20000"/>
          </a:bodyPr>
          <a:lstStyle/>
          <a:p>
            <a:pPr marL="0" indent="0">
              <a:buNone/>
            </a:pPr>
            <a:r>
              <a:rPr lang="hu-HU" dirty="0" smtClean="0"/>
              <a:t>Sorban haladva mindenki felteszi a tervezéskártyán található kérdést, a többiek közösen válaszolnak rá.  A kérdező a megoldásokat ellenőrzi a kártya alapján.</a:t>
            </a:r>
          </a:p>
          <a:p>
            <a:pPr marL="0" indent="0">
              <a:buNone/>
            </a:pPr>
            <a:r>
              <a:rPr lang="hu-HU" b="1" dirty="0" smtClean="0"/>
              <a:t>Kérdés típusok:</a:t>
            </a:r>
          </a:p>
          <a:p>
            <a:r>
              <a:rPr lang="hu-HU" b="1" dirty="0" smtClean="0">
                <a:solidFill>
                  <a:srgbClr val="002060"/>
                </a:solidFill>
              </a:rPr>
              <a:t>Kérdés-felelet</a:t>
            </a:r>
            <a:r>
              <a:rPr lang="hu-HU" dirty="0" smtClean="0"/>
              <a:t> – a válasz egy fix dolog, gyakran egy definíció </a:t>
            </a:r>
          </a:p>
          <a:p>
            <a:r>
              <a:rPr lang="hu-HU" b="1" dirty="0" smtClean="0">
                <a:solidFill>
                  <a:srgbClr val="002060"/>
                </a:solidFill>
              </a:rPr>
              <a:t>Felsorolás</a:t>
            </a:r>
            <a:r>
              <a:rPr lang="hu-HU" dirty="0" smtClean="0">
                <a:solidFill>
                  <a:srgbClr val="002060"/>
                </a:solidFill>
              </a:rPr>
              <a:t> </a:t>
            </a:r>
            <a:r>
              <a:rPr lang="hu-HU" dirty="0" smtClean="0"/>
              <a:t>– soroljatok fel minél több helyes választ – 3db-5db-7db lépcsőknél jár tervezéspont vagy támogatás peták</a:t>
            </a:r>
          </a:p>
          <a:p>
            <a:r>
              <a:rPr lang="hu-HU" b="1" dirty="0" smtClean="0">
                <a:solidFill>
                  <a:srgbClr val="002060"/>
                </a:solidFill>
              </a:rPr>
              <a:t>Feladat</a:t>
            </a:r>
            <a:r>
              <a:rPr lang="hu-HU" dirty="0" smtClean="0">
                <a:solidFill>
                  <a:srgbClr val="002060"/>
                </a:solidFill>
              </a:rPr>
              <a:t> </a:t>
            </a:r>
            <a:r>
              <a:rPr lang="hu-HU" dirty="0" smtClean="0"/>
              <a:t>– egyedi feladat, a kártya részletezi a megoldás pontozását</a:t>
            </a:r>
          </a:p>
          <a:p>
            <a:pPr marL="0" indent="0">
              <a:buNone/>
            </a:pPr>
            <a:r>
              <a:rPr lang="hu-HU" dirty="0" smtClean="0"/>
              <a:t>Egy kártyával legfeljebb 3 támogatás petákot vagy tervezéspontot lehet elnyerni, a kérdés-feleletekkel 2-t. (Kivételeket említi a kártya)</a:t>
            </a:r>
            <a:endParaRPr lang="hu-HU" dirty="0"/>
          </a:p>
        </p:txBody>
      </p:sp>
      <p:pic>
        <p:nvPicPr>
          <p:cNvPr id="6" name="Kép 5"/>
          <p:cNvPicPr>
            <a:picLocks noChangeAspect="1"/>
          </p:cNvPicPr>
          <p:nvPr/>
        </p:nvPicPr>
        <p:blipFill rotWithShape="1">
          <a:blip r:embed="rId3"/>
          <a:srcRect l="1523" t="1423" r="1780" b="1400"/>
          <a:stretch/>
        </p:blipFill>
        <p:spPr>
          <a:xfrm>
            <a:off x="4609015" y="0"/>
            <a:ext cx="2832598" cy="3960000"/>
          </a:xfrm>
          <a:prstGeom prst="rect">
            <a:avLst/>
          </a:prstGeom>
        </p:spPr>
      </p:pic>
      <p:pic>
        <p:nvPicPr>
          <p:cNvPr id="7" name="Kép 6"/>
          <p:cNvPicPr>
            <a:picLocks noChangeAspect="1"/>
          </p:cNvPicPr>
          <p:nvPr/>
        </p:nvPicPr>
        <p:blipFill rotWithShape="1">
          <a:blip r:embed="rId4"/>
          <a:srcRect l="1332" t="1036" r="2158" b="1441"/>
          <a:stretch/>
        </p:blipFill>
        <p:spPr>
          <a:xfrm>
            <a:off x="4612040" y="0"/>
            <a:ext cx="2829573" cy="3960000"/>
          </a:xfrm>
          <a:prstGeom prst="rect">
            <a:avLst/>
          </a:prstGeom>
        </p:spPr>
      </p:pic>
      <p:pic>
        <p:nvPicPr>
          <p:cNvPr id="8" name="Kép 7"/>
          <p:cNvPicPr>
            <a:picLocks noChangeAspect="1"/>
          </p:cNvPicPr>
          <p:nvPr/>
        </p:nvPicPr>
        <p:blipFill>
          <a:blip r:embed="rId5"/>
          <a:stretch>
            <a:fillRect/>
          </a:stretch>
        </p:blipFill>
        <p:spPr>
          <a:xfrm>
            <a:off x="4609015" y="0"/>
            <a:ext cx="2854286" cy="3960000"/>
          </a:xfrm>
          <a:prstGeom prst="rect">
            <a:avLst/>
          </a:prstGeom>
        </p:spPr>
      </p:pic>
    </p:spTree>
    <p:extLst>
      <p:ext uri="{BB962C8B-B14F-4D97-AF65-F5344CB8AC3E}">
        <p14:creationId xmlns:p14="http://schemas.microsoft.com/office/powerpoint/2010/main" val="763917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fade">
                                      <p:cBhvr>
                                        <p:cTn id="30" dur="500"/>
                                        <p:tgtEl>
                                          <p:spTgt spid="3">
                                            <p:txEl>
                                              <p:pRg st="3" end="3"/>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7"/>
                                        </p:tgtEl>
                                      </p:cBhvr>
                                    </p:animEffect>
                                    <p:set>
                                      <p:cBhvr>
                                        <p:cTn id="38" dur="1" fill="hold">
                                          <p:stCondLst>
                                            <p:cond delay="499"/>
                                          </p:stCondLst>
                                        </p:cTn>
                                        <p:tgtEl>
                                          <p:spTgt spid="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Effect transition="in" filter="fade">
                                      <p:cBhvr>
                                        <p:cTn id="43" dur="500"/>
                                        <p:tgtEl>
                                          <p:spTgt spid="3">
                                            <p:txEl>
                                              <p:pRg st="4" end="4"/>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8"/>
                                        </p:tgtEl>
                                      </p:cBhvr>
                                    </p:animEffect>
                                    <p:set>
                                      <p:cBhvr>
                                        <p:cTn id="51" dur="1" fill="hold">
                                          <p:stCondLst>
                                            <p:cond delay="499"/>
                                          </p:stCondLst>
                                        </p:cTn>
                                        <p:tgtEl>
                                          <p:spTgt spid="8"/>
                                        </p:tgtEl>
                                        <p:attrNameLst>
                                          <p:attrName>style.visibility</p:attrName>
                                        </p:attrNameLst>
                                      </p:cBhvr>
                                      <p:to>
                                        <p:strVal val="hidden"/>
                                      </p:to>
                                    </p:set>
                                  </p:childTnLst>
                                </p:cTn>
                              </p:par>
                            </p:childTnLst>
                          </p:cTn>
                        </p:par>
                        <p:par>
                          <p:cTn id="52" fill="hold">
                            <p:stCondLst>
                              <p:cond delay="500"/>
                            </p:stCondLst>
                            <p:childTnLst>
                              <p:par>
                                <p:cTn id="53" presetID="10" presetClass="entr" presetSubtype="0" fill="hold" nodeType="afterEffect">
                                  <p:stCondLst>
                                    <p:cond delay="0"/>
                                  </p:stCondLst>
                                  <p:childTnLst>
                                    <p:set>
                                      <p:cBhvr>
                                        <p:cTn id="54" dur="1" fill="hold">
                                          <p:stCondLst>
                                            <p:cond delay="0"/>
                                          </p:stCondLst>
                                        </p:cTn>
                                        <p:tgtEl>
                                          <p:spTgt spid="3">
                                            <p:txEl>
                                              <p:pRg st="5" end="5"/>
                                            </p:txEl>
                                          </p:spTgt>
                                        </p:tgtEl>
                                        <p:attrNameLst>
                                          <p:attrName>style.visibility</p:attrName>
                                        </p:attrNameLst>
                                      </p:cBhvr>
                                      <p:to>
                                        <p:strVal val="visible"/>
                                      </p:to>
                                    </p:set>
                                    <p:animEffect transition="in" filter="fade">
                                      <p:cBhvr>
                                        <p:cTn id="55"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Játékszabály</a:t>
            </a:r>
            <a:br>
              <a:rPr lang="hu-HU" dirty="0"/>
            </a:br>
            <a:r>
              <a:rPr lang="hu-HU" dirty="0" err="1"/>
              <a:t>iII</a:t>
            </a:r>
            <a:r>
              <a:rPr lang="hu-HU" dirty="0"/>
              <a:t>. megvalósítás szakasz </a:t>
            </a:r>
            <a:r>
              <a:rPr lang="hu-HU" dirty="0" smtClean="0"/>
              <a:t>2.</a:t>
            </a:r>
            <a:endParaRPr lang="hu-HU" dirty="0"/>
          </a:p>
        </p:txBody>
      </p:sp>
      <p:sp>
        <p:nvSpPr>
          <p:cNvPr id="3" name="Tartalom helye 2"/>
          <p:cNvSpPr>
            <a:spLocks noGrp="1"/>
          </p:cNvSpPr>
          <p:nvPr>
            <p:ph idx="1"/>
          </p:nvPr>
        </p:nvSpPr>
        <p:spPr/>
        <p:txBody>
          <a:bodyPr>
            <a:normAutofit fontScale="85000" lnSpcReduction="20000"/>
          </a:bodyPr>
          <a:lstStyle/>
          <a:p>
            <a:pPr marL="0" indent="0">
              <a:buNone/>
            </a:pPr>
            <a:r>
              <a:rPr lang="hu-HU" b="1" dirty="0" smtClean="0"/>
              <a:t>Segédletek használata</a:t>
            </a:r>
          </a:p>
          <a:p>
            <a:r>
              <a:rPr lang="hu-HU" dirty="0" smtClean="0"/>
              <a:t>A válaszadáshoz van lehetőségetek segédletet ( pl.: füzet, tankönyv) használni</a:t>
            </a:r>
          </a:p>
          <a:p>
            <a:r>
              <a:rPr lang="hu-HU" dirty="0" smtClean="0"/>
              <a:t>A játékban lesznek olyan kérdések is, amikről nem feltétlen tanultatok. </a:t>
            </a:r>
          </a:p>
          <a:p>
            <a:r>
              <a:rPr lang="hu-HU" dirty="0" smtClean="0"/>
              <a:t>Hogy ne legyetek elveszve, mellékeltünk Nektek olyan </a:t>
            </a:r>
            <a:r>
              <a:rPr lang="hu-HU" b="1" dirty="0" smtClean="0"/>
              <a:t>segédkártyákat</a:t>
            </a:r>
            <a:r>
              <a:rPr lang="hu-HU" dirty="0" smtClean="0"/>
              <a:t> a játékhoz, amikről tudtok puskázni, ha szükségetek van rá.</a:t>
            </a:r>
          </a:p>
          <a:p>
            <a:r>
              <a:rPr lang="hu-HU" dirty="0" smtClean="0"/>
              <a:t>Az egyik ilyen a játék menetét is összefoglalja röviden. Ez segíthet ha elakadtok játék közben.</a:t>
            </a:r>
          </a:p>
          <a:p>
            <a:r>
              <a:rPr lang="hu-HU" dirty="0" smtClean="0"/>
              <a:t>Ezekre érdemes a játék előtt egy pillantást vetni, mi most két példát mutatunk meg Nektek</a:t>
            </a:r>
          </a:p>
          <a:p>
            <a:endParaRPr lang="hu-HU" dirty="0" smtClean="0"/>
          </a:p>
          <a:p>
            <a:endParaRPr lang="hu-HU" dirty="0" smtClean="0"/>
          </a:p>
          <a:p>
            <a:endParaRPr lang="hu-HU" dirty="0"/>
          </a:p>
        </p:txBody>
      </p:sp>
      <p:pic>
        <p:nvPicPr>
          <p:cNvPr id="6" name="Kép 5"/>
          <p:cNvPicPr>
            <a:picLocks noChangeAspect="1"/>
          </p:cNvPicPr>
          <p:nvPr/>
        </p:nvPicPr>
        <p:blipFill>
          <a:blip r:embed="rId2"/>
          <a:stretch>
            <a:fillRect/>
          </a:stretch>
        </p:blipFill>
        <p:spPr>
          <a:xfrm rot="21264356">
            <a:off x="1082727" y="1201110"/>
            <a:ext cx="6915876" cy="5040000"/>
          </a:xfrm>
          <a:prstGeom prst="rect">
            <a:avLst/>
          </a:prstGeom>
        </p:spPr>
      </p:pic>
      <p:pic>
        <p:nvPicPr>
          <p:cNvPr id="7" name="Kép 6"/>
          <p:cNvPicPr>
            <a:picLocks noChangeAspect="1"/>
          </p:cNvPicPr>
          <p:nvPr/>
        </p:nvPicPr>
        <p:blipFill>
          <a:blip r:embed="rId3"/>
          <a:stretch>
            <a:fillRect/>
          </a:stretch>
        </p:blipFill>
        <p:spPr>
          <a:xfrm rot="412891">
            <a:off x="4557101" y="1276894"/>
            <a:ext cx="6994286" cy="5040000"/>
          </a:xfrm>
          <a:prstGeom prst="rect">
            <a:avLst/>
          </a:prstGeom>
        </p:spPr>
      </p:pic>
      <p:pic>
        <p:nvPicPr>
          <p:cNvPr id="8" name="Kép 7"/>
          <p:cNvPicPr>
            <a:picLocks noChangeAspect="1"/>
          </p:cNvPicPr>
          <p:nvPr/>
        </p:nvPicPr>
        <p:blipFill>
          <a:blip r:embed="rId4"/>
          <a:stretch>
            <a:fillRect/>
          </a:stretch>
        </p:blipFill>
        <p:spPr>
          <a:xfrm>
            <a:off x="3100783" y="1128451"/>
            <a:ext cx="6927175" cy="5040000"/>
          </a:xfrm>
          <a:prstGeom prst="rect">
            <a:avLst/>
          </a:prstGeom>
        </p:spPr>
      </p:pic>
    </p:spTree>
    <p:extLst>
      <p:ext uri="{BB962C8B-B14F-4D97-AF65-F5344CB8AC3E}">
        <p14:creationId xmlns:p14="http://schemas.microsoft.com/office/powerpoint/2010/main" val="825212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fade">
                                      <p:cBhvr>
                                        <p:cTn id="41" dur="500"/>
                                        <p:tgtEl>
                                          <p:spTgt spid="3">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500"/>
                                        <p:tgtEl>
                                          <p:spTgt spid="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Játékszabály</a:t>
            </a:r>
            <a:br>
              <a:rPr lang="hu-HU" dirty="0"/>
            </a:br>
            <a:r>
              <a:rPr lang="hu-HU" dirty="0" err="1"/>
              <a:t>iII</a:t>
            </a:r>
            <a:r>
              <a:rPr lang="hu-HU" dirty="0"/>
              <a:t>. </a:t>
            </a:r>
            <a:r>
              <a:rPr lang="hu-HU" dirty="0" smtClean="0"/>
              <a:t>megvalósítási </a:t>
            </a:r>
            <a:r>
              <a:rPr lang="hu-HU" dirty="0"/>
              <a:t>szakasz 3</a:t>
            </a:r>
            <a:r>
              <a:rPr lang="hu-HU" dirty="0" smtClean="0"/>
              <a:t>.</a:t>
            </a:r>
            <a:endParaRPr lang="hu-HU" dirty="0"/>
          </a:p>
        </p:txBody>
      </p:sp>
      <p:sp>
        <p:nvSpPr>
          <p:cNvPr id="3" name="Tartalom helye 2"/>
          <p:cNvSpPr>
            <a:spLocks noGrp="1"/>
          </p:cNvSpPr>
          <p:nvPr>
            <p:ph idx="1"/>
          </p:nvPr>
        </p:nvSpPr>
        <p:spPr>
          <a:xfrm>
            <a:off x="1251678" y="2142699"/>
            <a:ext cx="9540648" cy="4555813"/>
          </a:xfrm>
        </p:spPr>
        <p:txBody>
          <a:bodyPr>
            <a:noAutofit/>
          </a:bodyPr>
          <a:lstStyle/>
          <a:p>
            <a:r>
              <a:rPr lang="hu-HU" sz="2000" dirty="0" smtClean="0"/>
              <a:t>A kérdések megválaszolásával összegyűjtött tervezéspontokat a játéktáblán gyűjtitek, tetszőleges sorrendben megtervezve a vízmegtartó megoldásokat.</a:t>
            </a:r>
          </a:p>
          <a:p>
            <a:r>
              <a:rPr lang="hu-HU" sz="2000" dirty="0" smtClean="0"/>
              <a:t>Ha egy vízmegtartó megoldást teljesen megterveztetek, a feltüntetett ár kifizetésével megépíthetitek (</a:t>
            </a:r>
            <a:r>
              <a:rPr lang="hu-HU" sz="2000" b="1" dirty="0" smtClean="0"/>
              <a:t>kivitelezés</a:t>
            </a:r>
            <a:r>
              <a:rPr lang="hu-HU" sz="2000" dirty="0" smtClean="0"/>
              <a:t>), elnyerve így annak aszály és/vagy árvízvédelmi bónuszát.</a:t>
            </a:r>
          </a:p>
          <a:p>
            <a:r>
              <a:rPr lang="hu-HU" sz="2000" dirty="0" smtClean="0"/>
              <a:t>Egyes megoldások tervezése és kivitelezése egyben, másoké szakaszokban történik (itt oszloposan van elrendezve a gyűjtőzóna).  Az egyes szakaszok megvalósításával is megszerzitek a védelmi bónuszokat</a:t>
            </a:r>
          </a:p>
          <a:p>
            <a:r>
              <a:rPr lang="hu-HU" sz="2000" dirty="0" smtClean="0"/>
              <a:t>A </a:t>
            </a:r>
            <a:r>
              <a:rPr lang="hu-HU" sz="2000" dirty="0"/>
              <a:t>képen két műszaki tervezéspontot szerzett a </a:t>
            </a:r>
            <a:r>
              <a:rPr lang="hu-HU" sz="2000" dirty="0" smtClean="0"/>
              <a:t>csapat, ebből az egyik pont elég volt egy belvízelvezető csatornaszakasz átalakításának megtervezéséhez. Így a csapat ki is fizet </a:t>
            </a:r>
            <a:r>
              <a:rPr lang="hu-HU" sz="2000" dirty="0"/>
              <a:t>három petákot a </a:t>
            </a:r>
            <a:r>
              <a:rPr lang="hu-HU" sz="2000" dirty="0" smtClean="0"/>
              <a:t>kivitelezésért – aszályvédelmi bónuszt szerezve ezzel.  </a:t>
            </a:r>
          </a:p>
          <a:p>
            <a:endParaRPr lang="hu-HU" sz="2000" dirty="0" smtClean="0"/>
          </a:p>
          <a:p>
            <a:pPr marL="0" indent="0">
              <a:buNone/>
            </a:pPr>
            <a:r>
              <a:rPr lang="hu-HU" sz="2000" b="1" dirty="0" smtClean="0"/>
              <a:t>Ha mindent megépítettetek 5 kör alatt, NYERTETEK!</a:t>
            </a:r>
            <a:endParaRPr lang="hu-HU" sz="2000" b="1" dirty="0"/>
          </a:p>
        </p:txBody>
      </p:sp>
      <p:pic>
        <p:nvPicPr>
          <p:cNvPr id="5" name="Kép 4"/>
          <p:cNvPicPr/>
          <p:nvPr/>
        </p:nvPicPr>
        <p:blipFill>
          <a:blip r:embed="rId3">
            <a:extLst>
              <a:ext uri="{28A0092B-C50C-407E-A947-70E740481C1C}">
                <a14:useLocalDpi xmlns:a14="http://schemas.microsoft.com/office/drawing/2010/main" val="0"/>
              </a:ext>
            </a:extLst>
          </a:blip>
          <a:srcRect/>
          <a:stretch>
            <a:fillRect/>
          </a:stretch>
        </p:blipFill>
        <p:spPr bwMode="auto">
          <a:xfrm>
            <a:off x="1251678" y="210493"/>
            <a:ext cx="8676418" cy="4478151"/>
          </a:xfrm>
          <a:prstGeom prst="rect">
            <a:avLst/>
          </a:prstGeom>
          <a:noFill/>
          <a:ln>
            <a:noFill/>
          </a:ln>
        </p:spPr>
      </p:pic>
      <p:pic>
        <p:nvPicPr>
          <p:cNvPr id="7" name="Kép 6"/>
          <p:cNvPicPr/>
          <p:nvPr/>
        </p:nvPicPr>
        <p:blipFill rotWithShape="1">
          <a:blip r:embed="rId3">
            <a:extLst>
              <a:ext uri="{28A0092B-C50C-407E-A947-70E740481C1C}">
                <a14:useLocalDpi xmlns:a14="http://schemas.microsoft.com/office/drawing/2010/main" val="0"/>
              </a:ext>
            </a:extLst>
          </a:blip>
          <a:srcRect l="1794" t="3904" r="74005" b="7354"/>
          <a:stretch/>
        </p:blipFill>
        <p:spPr bwMode="auto">
          <a:xfrm>
            <a:off x="9144713" y="2756437"/>
            <a:ext cx="1851707" cy="3504469"/>
          </a:xfrm>
          <a:prstGeom prst="rect">
            <a:avLst/>
          </a:prstGeom>
          <a:noFill/>
          <a:ln>
            <a:noFill/>
          </a:ln>
        </p:spPr>
      </p:pic>
    </p:spTree>
    <p:extLst>
      <p:ext uri="{BB962C8B-B14F-4D97-AF65-F5344CB8AC3E}">
        <p14:creationId xmlns:p14="http://schemas.microsoft.com/office/powerpoint/2010/main" val="393629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5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5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500"/>
                                        <p:tgtEl>
                                          <p:spTgt spid="3">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fade">
                                      <p:cBhvr>
                                        <p:cTn id="41"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Összefoglalás</a:t>
            </a:r>
            <a:endParaRPr lang="hu-HU" dirty="0"/>
          </a:p>
        </p:txBody>
      </p:sp>
      <p:sp>
        <p:nvSpPr>
          <p:cNvPr id="3" name="Tartalom helye 2"/>
          <p:cNvSpPr>
            <a:spLocks noGrp="1"/>
          </p:cNvSpPr>
          <p:nvPr>
            <p:ph idx="1"/>
          </p:nvPr>
        </p:nvSpPr>
        <p:spPr>
          <a:xfrm>
            <a:off x="1251678" y="1596789"/>
            <a:ext cx="10178322" cy="4282804"/>
          </a:xfrm>
        </p:spPr>
        <p:txBody>
          <a:bodyPr>
            <a:normAutofit fontScale="62500" lnSpcReduction="20000"/>
          </a:bodyPr>
          <a:lstStyle/>
          <a:p>
            <a:pPr>
              <a:buFont typeface="Courier New" panose="02070309020205020404" pitchFamily="49" charset="0"/>
              <a:buChar char="o"/>
            </a:pPr>
            <a:r>
              <a:rPr lang="hu-HU" b="1" dirty="0" smtClean="0"/>
              <a:t>Mi ellen is küzdötök?</a:t>
            </a:r>
          </a:p>
          <a:p>
            <a:r>
              <a:rPr lang="hu-HU" dirty="0" smtClean="0"/>
              <a:t>A villámárvizek és aszályok okozta károk és az idő ellen.</a:t>
            </a:r>
          </a:p>
          <a:p>
            <a:pPr>
              <a:buFont typeface="Courier New" panose="02070309020205020404" pitchFamily="49" charset="0"/>
              <a:buChar char="o"/>
            </a:pPr>
            <a:r>
              <a:rPr lang="hu-HU" b="1" dirty="0" smtClean="0"/>
              <a:t>Mi a feladatotok?</a:t>
            </a:r>
          </a:p>
          <a:p>
            <a:r>
              <a:rPr lang="hu-HU" dirty="0" smtClean="0"/>
              <a:t>Természetes vízmegtartó megoldások megépítése (az éghajlatváltozás által okozott) </a:t>
            </a:r>
            <a:r>
              <a:rPr lang="hu-HU" dirty="0"/>
              <a:t>károk megelőzése és mérséklése érdekében.</a:t>
            </a:r>
            <a:endParaRPr lang="hu-HU" dirty="0" smtClean="0"/>
          </a:p>
          <a:p>
            <a:pPr>
              <a:buFont typeface="Courier New" panose="02070309020205020404" pitchFamily="49" charset="0"/>
              <a:buChar char="o"/>
            </a:pPr>
            <a:r>
              <a:rPr lang="hu-HU" b="1" dirty="0" smtClean="0"/>
              <a:t>Hogyan juttok el a célig?</a:t>
            </a:r>
          </a:p>
          <a:p>
            <a:r>
              <a:rPr lang="hu-HU" dirty="0" smtClean="0"/>
              <a:t>Pénzt és tervezéspontokat gyűjtötök kérdések megoldásával, ügyesen gazdálkodtok és végül mindent megépítetek!</a:t>
            </a:r>
          </a:p>
          <a:p>
            <a:endParaRPr lang="hu-HU" dirty="0" smtClean="0"/>
          </a:p>
          <a:p>
            <a:pPr marL="0" indent="0" algn="ctr">
              <a:buNone/>
            </a:pPr>
            <a:r>
              <a:rPr lang="hu-HU" sz="3600" b="1" dirty="0" smtClean="0"/>
              <a:t>Használjátok a mellékelt segédkártyákat és a játéktáblán lévő jegyzeteket, ha elakadtok!</a:t>
            </a:r>
          </a:p>
          <a:p>
            <a:pPr marL="0" indent="0" algn="ctr">
              <a:buNone/>
            </a:pPr>
            <a:r>
              <a:rPr lang="hu-HU" sz="3600" b="1" dirty="0" smtClean="0"/>
              <a:t>Menni fog! Jó játékot </a:t>
            </a:r>
            <a:r>
              <a:rPr lang="hu-HU" sz="3600" b="1" dirty="0"/>
              <a:t>k</a:t>
            </a:r>
            <a:r>
              <a:rPr lang="hu-HU" sz="3600" b="1" dirty="0" smtClean="0"/>
              <a:t>ívánunk!</a:t>
            </a:r>
            <a:endParaRPr lang="hu-HU" sz="3600" b="1" dirty="0"/>
          </a:p>
        </p:txBody>
      </p:sp>
    </p:spTree>
    <p:extLst>
      <p:ext uri="{BB962C8B-B14F-4D97-AF65-F5344CB8AC3E}">
        <p14:creationId xmlns:p14="http://schemas.microsoft.com/office/powerpoint/2010/main" val="662334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Források</a:t>
            </a:r>
            <a:endParaRPr lang="hu-HU" dirty="0"/>
          </a:p>
        </p:txBody>
      </p:sp>
      <p:sp>
        <p:nvSpPr>
          <p:cNvPr id="3" name="Tartalom helye 2"/>
          <p:cNvSpPr>
            <a:spLocks noGrp="1"/>
          </p:cNvSpPr>
          <p:nvPr>
            <p:ph idx="1"/>
          </p:nvPr>
        </p:nvSpPr>
        <p:spPr/>
        <p:txBody>
          <a:bodyPr>
            <a:normAutofit fontScale="92500" lnSpcReduction="20000"/>
          </a:bodyPr>
          <a:lstStyle/>
          <a:p>
            <a:r>
              <a:rPr lang="hu-HU" dirty="0" smtClean="0"/>
              <a:t>A társasjáték prototípusáról készült képek saját képek</a:t>
            </a:r>
          </a:p>
          <a:p>
            <a:r>
              <a:rPr lang="hu-HU" dirty="0" smtClean="0"/>
              <a:t>A természetes vízmegtartó megoldásokat ábrázoló képeket a kollégák készítették a projecten belül történő utakon.</a:t>
            </a:r>
          </a:p>
          <a:p>
            <a:r>
              <a:rPr lang="hu-HU" dirty="0" smtClean="0"/>
              <a:t>További képek a </a:t>
            </a:r>
            <a:r>
              <a:rPr lang="hu-HU" dirty="0" smtClean="0">
                <a:hlinkClick r:id="rId2"/>
              </a:rPr>
              <a:t>www.pixabay.com</a:t>
            </a:r>
            <a:r>
              <a:rPr lang="hu-HU" dirty="0" smtClean="0"/>
              <a:t> – oldalról származnak</a:t>
            </a:r>
          </a:p>
          <a:p>
            <a:endParaRPr lang="hu-HU" dirty="0"/>
          </a:p>
          <a:p>
            <a:r>
              <a:rPr lang="hu-HU" i="1" dirty="0"/>
              <a:t>A projekt az Európai Unió LIFE programjának, valamint a Belügyminisztérium és az Innovációs és Technológiai Minisztérium támogatásával valósul meg.</a:t>
            </a:r>
            <a:endParaRPr lang="hu-HU" dirty="0"/>
          </a:p>
          <a:p>
            <a:r>
              <a:rPr lang="hu-HU" i="1" dirty="0"/>
              <a:t>A játékot tervezte:  Völgyi Gergely </a:t>
            </a:r>
            <a:endParaRPr lang="hu-HU" dirty="0"/>
          </a:p>
          <a:p>
            <a:endParaRPr lang="hu-HU" dirty="0" smtClean="0"/>
          </a:p>
        </p:txBody>
      </p:sp>
    </p:spTree>
    <p:extLst>
      <p:ext uri="{BB962C8B-B14F-4D97-AF65-F5344CB8AC3E}">
        <p14:creationId xmlns:p14="http://schemas.microsoft.com/office/powerpoint/2010/main" val="32289164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251678" y="382385"/>
            <a:ext cx="10178322" cy="861624"/>
          </a:xfrm>
        </p:spPr>
        <p:txBody>
          <a:bodyPr/>
          <a:lstStyle/>
          <a:p>
            <a:r>
              <a:rPr lang="hu-HU" dirty="0" smtClean="0"/>
              <a:t>Mi micsoda? – Fogalmak</a:t>
            </a:r>
            <a:endParaRPr lang="hu-HU" dirty="0"/>
          </a:p>
        </p:txBody>
      </p:sp>
      <p:sp>
        <p:nvSpPr>
          <p:cNvPr id="3" name="Tartalom helye 2"/>
          <p:cNvSpPr>
            <a:spLocks noGrp="1"/>
          </p:cNvSpPr>
          <p:nvPr>
            <p:ph idx="1"/>
          </p:nvPr>
        </p:nvSpPr>
        <p:spPr>
          <a:xfrm>
            <a:off x="1251678" y="1804117"/>
            <a:ext cx="10178322" cy="4596683"/>
          </a:xfrm>
        </p:spPr>
        <p:txBody>
          <a:bodyPr>
            <a:normAutofit fontScale="85000" lnSpcReduction="10000"/>
          </a:bodyPr>
          <a:lstStyle/>
          <a:p>
            <a:pPr marL="0" indent="0">
              <a:buNone/>
            </a:pPr>
            <a:r>
              <a:rPr lang="hu-HU" b="1" dirty="0" smtClean="0"/>
              <a:t>Éghajlat változás </a:t>
            </a:r>
          </a:p>
          <a:p>
            <a:pPr>
              <a:buFont typeface="Courier New" panose="02070309020205020404" pitchFamily="49" charset="0"/>
              <a:buChar char="o"/>
            </a:pPr>
            <a:r>
              <a:rPr lang="hu-HU" dirty="0" smtClean="0"/>
              <a:t>Mi okozza?</a:t>
            </a:r>
            <a:endParaRPr lang="hu-HU" b="1" dirty="0" smtClean="0"/>
          </a:p>
          <a:p>
            <a:r>
              <a:rPr lang="hu-HU" dirty="0" smtClean="0"/>
              <a:t>Az elmúlt másfél évszázad szén-dioxid kibocsátásának következményeként emelkedésnek indult bolygónk átlaghőmérséklete.</a:t>
            </a:r>
          </a:p>
          <a:p>
            <a:pPr>
              <a:buFont typeface="Courier New" panose="02070309020205020404" pitchFamily="49" charset="0"/>
              <a:buChar char="o"/>
            </a:pPr>
            <a:r>
              <a:rPr lang="hu-HU" dirty="0" smtClean="0"/>
              <a:t>Milyen következményei vannak?</a:t>
            </a:r>
          </a:p>
          <a:p>
            <a:r>
              <a:rPr lang="hu-HU" dirty="0" smtClean="0"/>
              <a:t>A hőmérséklet emelkedésével az </a:t>
            </a:r>
            <a:r>
              <a:rPr lang="hu-HU" dirty="0"/>
              <a:t>éghajlati, időjárási jelenségek </a:t>
            </a:r>
            <a:r>
              <a:rPr lang="hu-HU" dirty="0" smtClean="0"/>
              <a:t>eddigi rendszere megváltozik, szélsőségesebbé, egyre inkább kiszámíthatatlanná válik.</a:t>
            </a:r>
          </a:p>
          <a:p>
            <a:r>
              <a:rPr lang="hu-HU" dirty="0" smtClean="0"/>
              <a:t>Megváltozik az éves csapadék mennyisége és eloszlása.</a:t>
            </a:r>
          </a:p>
          <a:p>
            <a:r>
              <a:rPr lang="hu-HU" dirty="0"/>
              <a:t>G</a:t>
            </a:r>
            <a:r>
              <a:rPr lang="hu-HU" dirty="0" smtClean="0"/>
              <a:t>yakorivá válik, hogy több havi csapadék pár nap alatt hullik le.</a:t>
            </a:r>
          </a:p>
          <a:p>
            <a:r>
              <a:rPr lang="hu-HU" dirty="0"/>
              <a:t>M</a:t>
            </a:r>
            <a:r>
              <a:rPr lang="hu-HU" dirty="0" smtClean="0"/>
              <a:t>ajd ezt több hónapig tartó szárazság követi.</a:t>
            </a:r>
            <a:endParaRPr lang="hu-HU" dirty="0"/>
          </a:p>
          <a:p>
            <a:endParaRPr lang="hu-HU" dirty="0" smtClean="0"/>
          </a:p>
          <a:p>
            <a:endParaRPr lang="hu-HU" dirty="0" smtClean="0"/>
          </a:p>
          <a:p>
            <a:endParaRPr lang="hu-HU" dirty="0" smtClean="0"/>
          </a:p>
          <a:p>
            <a:endParaRPr lang="hu-HU" dirty="0" smtClean="0"/>
          </a:p>
        </p:txBody>
      </p:sp>
    </p:spTree>
    <p:extLst>
      <p:ext uri="{BB962C8B-B14F-4D97-AF65-F5344CB8AC3E}">
        <p14:creationId xmlns:p14="http://schemas.microsoft.com/office/powerpoint/2010/main" val="1571591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251678" y="382385"/>
            <a:ext cx="10178322" cy="1084908"/>
          </a:xfrm>
        </p:spPr>
        <p:txBody>
          <a:bodyPr/>
          <a:lstStyle/>
          <a:p>
            <a:r>
              <a:rPr lang="hu-HU" dirty="0" smtClean="0"/>
              <a:t>Mi micsoda? – Fogalmak</a:t>
            </a:r>
            <a:endParaRPr lang="hu-HU" dirty="0"/>
          </a:p>
        </p:txBody>
      </p:sp>
      <p:sp>
        <p:nvSpPr>
          <p:cNvPr id="3" name="Tartalom helye 2"/>
          <p:cNvSpPr>
            <a:spLocks noGrp="1"/>
          </p:cNvSpPr>
          <p:nvPr>
            <p:ph idx="1"/>
          </p:nvPr>
        </p:nvSpPr>
        <p:spPr>
          <a:xfrm>
            <a:off x="1251678" y="1482793"/>
            <a:ext cx="6180480" cy="5146608"/>
          </a:xfrm>
        </p:spPr>
        <p:txBody>
          <a:bodyPr>
            <a:noAutofit/>
          </a:bodyPr>
          <a:lstStyle/>
          <a:p>
            <a:pPr marL="0" indent="0">
              <a:buNone/>
            </a:pPr>
            <a:r>
              <a:rPr lang="hu-HU" sz="2400" b="1" dirty="0" smtClean="0"/>
              <a:t>Villámárvíz </a:t>
            </a:r>
          </a:p>
          <a:p>
            <a:pPr>
              <a:buFont typeface="Courier New" panose="02070309020205020404" pitchFamily="49" charset="0"/>
              <a:buChar char="o"/>
            </a:pPr>
            <a:r>
              <a:rPr lang="hu-HU" sz="2400" dirty="0" smtClean="0"/>
              <a:t>Mit nevezünk villámárvíznek?</a:t>
            </a:r>
            <a:endParaRPr lang="hu-HU" sz="2400" b="1" dirty="0" smtClean="0"/>
          </a:p>
          <a:p>
            <a:r>
              <a:rPr lang="hu-HU" sz="2400" dirty="0" smtClean="0"/>
              <a:t>A rövid idő alatt lehulló,nagymennyiségű csapadék következtében kialakuló hirtelen lezajló áradásokat</a:t>
            </a:r>
          </a:p>
          <a:p>
            <a:pPr>
              <a:buFont typeface="Courier New" panose="02070309020205020404" pitchFamily="49" charset="0"/>
              <a:buChar char="o"/>
            </a:pPr>
            <a:r>
              <a:rPr lang="hu-HU" sz="2400" dirty="0" smtClean="0"/>
              <a:t>Milyen hatásai vannak?</a:t>
            </a:r>
          </a:p>
          <a:p>
            <a:r>
              <a:rPr lang="hu-HU" sz="2400" dirty="0" smtClean="0"/>
              <a:t>A lezúduló víz kárt tehet az:</a:t>
            </a:r>
          </a:p>
          <a:p>
            <a:pPr lvl="1">
              <a:buFontTx/>
              <a:buChar char="-"/>
            </a:pPr>
            <a:r>
              <a:rPr lang="hu-HU" sz="2200" dirty="0" smtClean="0"/>
              <a:t>épületekben, autókban, anyagi javakban</a:t>
            </a:r>
          </a:p>
          <a:p>
            <a:pPr lvl="1">
              <a:buFontTx/>
              <a:buChar char="-"/>
            </a:pPr>
            <a:r>
              <a:rPr lang="hu-HU" sz="2200" dirty="0" smtClean="0"/>
              <a:t>életeket követelhet</a:t>
            </a:r>
          </a:p>
          <a:p>
            <a:pPr lvl="1">
              <a:buFontTx/>
              <a:buChar char="-"/>
            </a:pPr>
            <a:r>
              <a:rPr lang="hu-HU" sz="2200" dirty="0" smtClean="0"/>
              <a:t>elmoshatja az értékes termőtalajt, akár a termést is</a:t>
            </a:r>
          </a:p>
          <a:p>
            <a:pPr marL="0" indent="0">
              <a:buNone/>
            </a:pPr>
            <a:endParaRPr lang="hu-HU" sz="2400" dirty="0" smtClean="0"/>
          </a:p>
          <a:p>
            <a:endParaRPr lang="hu-HU" sz="2400" dirty="0" smtClean="0"/>
          </a:p>
        </p:txBody>
      </p:sp>
      <p:pic>
        <p:nvPicPr>
          <p:cNvPr id="5" name="Kép 4"/>
          <p:cNvPicPr>
            <a:picLocks noChangeAspect="1"/>
          </p:cNvPicPr>
          <p:nvPr/>
        </p:nvPicPr>
        <p:blipFill>
          <a:blip r:embed="rId3" cstate="print">
            <a:extLst>
              <a:ext uri="{BEBA8EAE-BF5A-486C-A8C5-ECC9F3942E4B}">
                <a14:imgProps xmlns:a14="http://schemas.microsoft.com/office/drawing/2010/main">
                  <a14:imgLayer r:embed="rId4">
                    <a14:imgEffect>
                      <a14:sharpenSoften amount="30000"/>
                    </a14:imgEffect>
                  </a14:imgLayer>
                </a14:imgProps>
              </a:ext>
              <a:ext uri="{28A0092B-C50C-407E-A947-70E740481C1C}">
                <a14:useLocalDpi xmlns:a14="http://schemas.microsoft.com/office/drawing/2010/main" val="0"/>
              </a:ext>
            </a:extLst>
          </a:blip>
          <a:stretch>
            <a:fillRect/>
          </a:stretch>
        </p:blipFill>
        <p:spPr>
          <a:xfrm rot="426986">
            <a:off x="7167285" y="2054952"/>
            <a:ext cx="4819382" cy="361453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19091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500"/>
                                        <p:tgtEl>
                                          <p:spTgt spid="3">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500"/>
                                        <p:tgtEl>
                                          <p:spTgt spid="3">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fade">
                                      <p:cBhvr>
                                        <p:cTn id="4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251678" y="382385"/>
            <a:ext cx="10178322" cy="936052"/>
          </a:xfrm>
        </p:spPr>
        <p:txBody>
          <a:bodyPr/>
          <a:lstStyle/>
          <a:p>
            <a:r>
              <a:rPr lang="hu-HU" dirty="0" smtClean="0"/>
              <a:t>Mi micsoda? – Fogalmak</a:t>
            </a:r>
            <a:endParaRPr lang="hu-HU" dirty="0"/>
          </a:p>
        </p:txBody>
      </p:sp>
      <p:sp>
        <p:nvSpPr>
          <p:cNvPr id="3" name="Tartalom helye 2"/>
          <p:cNvSpPr>
            <a:spLocks noGrp="1"/>
          </p:cNvSpPr>
          <p:nvPr>
            <p:ph idx="1"/>
          </p:nvPr>
        </p:nvSpPr>
        <p:spPr>
          <a:xfrm>
            <a:off x="1251678" y="1743740"/>
            <a:ext cx="5492158" cy="5114260"/>
          </a:xfrm>
        </p:spPr>
        <p:txBody>
          <a:bodyPr>
            <a:noAutofit/>
          </a:bodyPr>
          <a:lstStyle/>
          <a:p>
            <a:pPr marL="0" indent="0">
              <a:buNone/>
            </a:pPr>
            <a:r>
              <a:rPr lang="hu-HU" sz="2400" b="1" dirty="0"/>
              <a:t>Villámárvíz </a:t>
            </a:r>
          </a:p>
          <a:p>
            <a:pPr>
              <a:buFont typeface="Courier New" panose="02070309020205020404" pitchFamily="49" charset="0"/>
              <a:buChar char="o"/>
            </a:pPr>
            <a:r>
              <a:rPr lang="hu-HU" sz="2400" dirty="0"/>
              <a:t>Kik vannak leginkább kitéve?</a:t>
            </a:r>
          </a:p>
          <a:p>
            <a:r>
              <a:rPr lang="hu-HU" sz="2400" dirty="0"/>
              <a:t>Hegy- és dombvidékek települései, ahová a környező völgyekből hirtelen tud összegyűlni a lehulló csapadék</a:t>
            </a:r>
          </a:p>
          <a:p>
            <a:r>
              <a:rPr lang="hu-HU" sz="2400" dirty="0"/>
              <a:t>Nagy kiterjedésű városok a gyenge vízelnyelő felületek nagy aránya miatt (beton, aszfalt)</a:t>
            </a:r>
          </a:p>
          <a:p>
            <a:r>
              <a:rPr lang="hu-HU" sz="2400" dirty="0"/>
              <a:t>De bárhol </a:t>
            </a:r>
            <a:r>
              <a:rPr lang="hu-HU" sz="2400" dirty="0" smtClean="0"/>
              <a:t>kialakulhat,</a:t>
            </a:r>
            <a:r>
              <a:rPr lang="hu-HU" sz="2400" dirty="0" smtClean="0">
                <a:solidFill>
                  <a:srgbClr val="FF0000"/>
                </a:solidFill>
              </a:rPr>
              <a:t> </a:t>
            </a:r>
            <a:r>
              <a:rPr lang="hu-HU" sz="2400" dirty="0" smtClean="0"/>
              <a:t>a</a:t>
            </a:r>
            <a:r>
              <a:rPr lang="hu-HU" sz="2400" dirty="0" smtClean="0">
                <a:solidFill>
                  <a:srgbClr val="FF0000"/>
                </a:solidFill>
              </a:rPr>
              <a:t> </a:t>
            </a:r>
            <a:r>
              <a:rPr lang="hu-HU" sz="2400" dirty="0"/>
              <a:t>sok és hirtelen csapadék hatására</a:t>
            </a:r>
          </a:p>
          <a:p>
            <a:pPr marL="0" indent="0">
              <a:buNone/>
            </a:pPr>
            <a:endParaRPr lang="hu-HU" sz="2400" dirty="0" smtClean="0"/>
          </a:p>
          <a:p>
            <a:endParaRPr lang="hu-HU" sz="2400" dirty="0" smtClean="0"/>
          </a:p>
        </p:txBody>
      </p:sp>
      <p:pic>
        <p:nvPicPr>
          <p:cNvPr id="5" name="Kép 4"/>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rot="21286307">
            <a:off x="6892239" y="2378810"/>
            <a:ext cx="5245004" cy="349666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10903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Mi </a:t>
            </a:r>
            <a:r>
              <a:rPr lang="hu-HU" dirty="0"/>
              <a:t>micsoda? - Fogalmak</a:t>
            </a:r>
          </a:p>
        </p:txBody>
      </p:sp>
      <p:sp>
        <p:nvSpPr>
          <p:cNvPr id="3" name="Tartalom helye 2"/>
          <p:cNvSpPr>
            <a:spLocks noGrp="1"/>
          </p:cNvSpPr>
          <p:nvPr>
            <p:ph idx="1"/>
          </p:nvPr>
        </p:nvSpPr>
        <p:spPr>
          <a:xfrm>
            <a:off x="1251678" y="1212112"/>
            <a:ext cx="7009820" cy="5645887"/>
          </a:xfrm>
        </p:spPr>
        <p:txBody>
          <a:bodyPr>
            <a:normAutofit fontScale="85000" lnSpcReduction="20000"/>
          </a:bodyPr>
          <a:lstStyle/>
          <a:p>
            <a:pPr marL="0" indent="0">
              <a:buNone/>
            </a:pPr>
            <a:r>
              <a:rPr lang="hu-HU" b="1" dirty="0" smtClean="0"/>
              <a:t>Aszály</a:t>
            </a:r>
          </a:p>
          <a:p>
            <a:pPr>
              <a:buFont typeface="Courier New" panose="02070309020205020404" pitchFamily="49" charset="0"/>
              <a:buChar char="o"/>
            </a:pPr>
            <a:r>
              <a:rPr lang="hu-HU" dirty="0" smtClean="0"/>
              <a:t>Mit is nevezünk aszálynak?</a:t>
            </a:r>
          </a:p>
          <a:p>
            <a:r>
              <a:rPr lang="hu-HU" dirty="0" smtClean="0"/>
              <a:t>Röviden a tartós száraz, vízhiányos időszakot.</a:t>
            </a:r>
          </a:p>
          <a:p>
            <a:r>
              <a:rPr lang="hu-HU" dirty="0" smtClean="0"/>
              <a:t>Meteorológiai </a:t>
            </a:r>
            <a:r>
              <a:rPr lang="hu-HU" dirty="0"/>
              <a:t>szempontból a tartós csapadékhiányt</a:t>
            </a:r>
            <a:r>
              <a:rPr lang="hu-HU" dirty="0" smtClean="0"/>
              <a:t>.</a:t>
            </a:r>
          </a:p>
          <a:p>
            <a:pPr>
              <a:buFont typeface="Courier New" panose="02070309020205020404" pitchFamily="49" charset="0"/>
              <a:buChar char="o"/>
            </a:pPr>
            <a:r>
              <a:rPr lang="hu-HU" dirty="0" smtClean="0"/>
              <a:t>Hatások </a:t>
            </a:r>
            <a:r>
              <a:rPr lang="hu-HU" sz="2600" dirty="0" smtClean="0"/>
              <a:t>és </a:t>
            </a:r>
            <a:r>
              <a:rPr lang="hu-HU" dirty="0" smtClean="0"/>
              <a:t>aszálytípusok</a:t>
            </a:r>
            <a:endParaRPr lang="hu-HU" dirty="0"/>
          </a:p>
          <a:p>
            <a:r>
              <a:rPr lang="hu-HU" dirty="0" smtClean="0"/>
              <a:t>Csökken a levegő páratartalma – légköri aszály</a:t>
            </a:r>
          </a:p>
          <a:p>
            <a:r>
              <a:rPr lang="hu-HU" dirty="0" smtClean="0"/>
              <a:t>Csökken a folyók és tavak vízállása – hidrológiai aszály</a:t>
            </a:r>
          </a:p>
          <a:p>
            <a:r>
              <a:rPr lang="hu-HU" dirty="0" smtClean="0"/>
              <a:t>Csökken a talaj víztartalma – talaj aszály</a:t>
            </a:r>
          </a:p>
          <a:p>
            <a:r>
              <a:rPr lang="hu-HU" dirty="0" smtClean="0"/>
              <a:t>Amikor már a növények sem képesek elegendő vizet felvenni, mezőgazdasági aszályról beszélünk</a:t>
            </a:r>
          </a:p>
          <a:p>
            <a:r>
              <a:rPr lang="hu-HU" dirty="0" smtClean="0"/>
              <a:t>Ez gyenge terméshez és akár élelmiszerhiányhoz is vezethet</a:t>
            </a:r>
          </a:p>
          <a:p>
            <a:endParaRPr lang="hu-HU" dirty="0" smtClean="0"/>
          </a:p>
          <a:p>
            <a:endParaRPr lang="hu-HU" dirty="0" smtClean="0"/>
          </a:p>
          <a:p>
            <a:endParaRPr lang="hu-HU" dirty="0"/>
          </a:p>
        </p:txBody>
      </p:sp>
      <p:pic>
        <p:nvPicPr>
          <p:cNvPr id="6" name="Kép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91941">
            <a:off x="7999215" y="2246744"/>
            <a:ext cx="4545655" cy="302096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32689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500"/>
                                        <p:tgtEl>
                                          <p:spTgt spid="3">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500"/>
                                        <p:tgtEl>
                                          <p:spTgt spid="3">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fade">
                                      <p:cBhvr>
                                        <p:cTn id="46" dur="500"/>
                                        <p:tgtEl>
                                          <p:spTgt spid="3">
                                            <p:txEl>
                                              <p:pRg st="7" end="7"/>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animEffect transition="in" filter="fade">
                                      <p:cBhvr>
                                        <p:cTn id="51" dur="500"/>
                                        <p:tgtEl>
                                          <p:spTgt spid="3">
                                            <p:txEl>
                                              <p:pRg st="8" end="8"/>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3">
                                            <p:txEl>
                                              <p:pRg st="9" end="9"/>
                                            </p:txEl>
                                          </p:spTgt>
                                        </p:tgtEl>
                                        <p:attrNameLst>
                                          <p:attrName>style.visibility</p:attrName>
                                        </p:attrNameLst>
                                      </p:cBhvr>
                                      <p:to>
                                        <p:strVal val="visible"/>
                                      </p:to>
                                    </p:set>
                                    <p:animEffect transition="in" filter="fade">
                                      <p:cBhvr>
                                        <p:cTn id="56"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Mi </a:t>
            </a:r>
            <a:r>
              <a:rPr lang="hu-HU" dirty="0"/>
              <a:t>micsoda? - Fogalmak</a:t>
            </a:r>
          </a:p>
        </p:txBody>
      </p:sp>
      <p:sp>
        <p:nvSpPr>
          <p:cNvPr id="3" name="Tartalom helye 2"/>
          <p:cNvSpPr>
            <a:spLocks noGrp="1"/>
          </p:cNvSpPr>
          <p:nvPr>
            <p:ph idx="1"/>
          </p:nvPr>
        </p:nvSpPr>
        <p:spPr>
          <a:xfrm>
            <a:off x="1251678" y="1403498"/>
            <a:ext cx="5646224" cy="4476094"/>
          </a:xfrm>
        </p:spPr>
        <p:txBody>
          <a:bodyPr>
            <a:normAutofit/>
          </a:bodyPr>
          <a:lstStyle/>
          <a:p>
            <a:pPr marL="0" indent="0">
              <a:buNone/>
            </a:pPr>
            <a:r>
              <a:rPr lang="hu-HU" b="1" dirty="0" smtClean="0"/>
              <a:t>Aszály</a:t>
            </a:r>
          </a:p>
          <a:p>
            <a:pPr>
              <a:buFont typeface="Courier New" panose="02070309020205020404" pitchFamily="49" charset="0"/>
              <a:buChar char="o"/>
            </a:pPr>
            <a:r>
              <a:rPr lang="hu-HU" dirty="0" smtClean="0"/>
              <a:t>Kik vannak leginkább kitéve?</a:t>
            </a:r>
          </a:p>
          <a:p>
            <a:r>
              <a:rPr lang="hu-HU" dirty="0" smtClean="0"/>
              <a:t>Azok a területek, ahol alapból is alacsony az éves csapadék mértéke</a:t>
            </a:r>
          </a:p>
          <a:p>
            <a:endParaRPr lang="hu-HU" dirty="0" smtClean="0"/>
          </a:p>
          <a:p>
            <a:r>
              <a:rPr lang="hu-HU" dirty="0" smtClean="0"/>
              <a:t>Hazánk aszálynak leginkább kitett területei az Alföldön találhatóak, legszárazabb vidékünk a Nagykunság</a:t>
            </a:r>
          </a:p>
          <a:p>
            <a:pPr>
              <a:buFont typeface="Courier New" panose="02070309020205020404" pitchFamily="49" charset="0"/>
              <a:buChar char="o"/>
            </a:pPr>
            <a:endParaRPr lang="hu-HU" dirty="0"/>
          </a:p>
          <a:p>
            <a:endParaRPr lang="hu-HU" dirty="0"/>
          </a:p>
        </p:txBody>
      </p:sp>
      <p:pic>
        <p:nvPicPr>
          <p:cNvPr id="6" name="Kép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91941">
            <a:off x="7320769" y="1808975"/>
            <a:ext cx="4398743" cy="292333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16721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Mi </a:t>
            </a:r>
            <a:r>
              <a:rPr lang="hu-HU" dirty="0"/>
              <a:t>micsoda? - Fogalmak</a:t>
            </a:r>
          </a:p>
        </p:txBody>
      </p:sp>
      <p:sp>
        <p:nvSpPr>
          <p:cNvPr id="3" name="Tartalom helye 2"/>
          <p:cNvSpPr>
            <a:spLocks noGrp="1"/>
          </p:cNvSpPr>
          <p:nvPr>
            <p:ph idx="1"/>
          </p:nvPr>
        </p:nvSpPr>
        <p:spPr>
          <a:xfrm>
            <a:off x="1251677" y="1403497"/>
            <a:ext cx="6424469" cy="5141681"/>
          </a:xfrm>
        </p:spPr>
        <p:txBody>
          <a:bodyPr>
            <a:normAutofit fontScale="92500" lnSpcReduction="20000"/>
          </a:bodyPr>
          <a:lstStyle/>
          <a:p>
            <a:pPr marL="0" indent="0">
              <a:buNone/>
            </a:pPr>
            <a:r>
              <a:rPr lang="hu-HU" b="1" dirty="0" smtClean="0"/>
              <a:t>Belvíz</a:t>
            </a:r>
          </a:p>
          <a:p>
            <a:pPr>
              <a:buFont typeface="Courier New" panose="02070309020205020404" pitchFamily="49" charset="0"/>
              <a:buChar char="o"/>
            </a:pPr>
            <a:r>
              <a:rPr lang="hu-HU" dirty="0" smtClean="0"/>
              <a:t>Mi is pontosan a belvíz?</a:t>
            </a:r>
          </a:p>
          <a:p>
            <a:r>
              <a:rPr lang="hu-HU" dirty="0" smtClean="0"/>
              <a:t>A földfelszín fölé emelkedett</a:t>
            </a:r>
            <a:br>
              <a:rPr lang="hu-HU" dirty="0" smtClean="0"/>
            </a:br>
            <a:r>
              <a:rPr lang="hu-HU" dirty="0" smtClean="0"/>
              <a:t> talajvíz</a:t>
            </a:r>
            <a:endParaRPr lang="hu-HU" dirty="0"/>
          </a:p>
          <a:p>
            <a:r>
              <a:rPr lang="hu-HU" dirty="0" smtClean="0"/>
              <a:t>Nem engedi levegőhöz jutni a növények gyökerét és akadályozza a mezőgazdasági munkákat.</a:t>
            </a:r>
          </a:p>
          <a:p>
            <a:r>
              <a:rPr lang="hu-HU" dirty="0" smtClean="0"/>
              <a:t>Csatornákkal elvezethető – de ezzel a víz el is veszik a területről, mely nyáron akár aszályos is lehet.</a:t>
            </a:r>
          </a:p>
          <a:p>
            <a:r>
              <a:rPr lang="hu-HU" dirty="0" smtClean="0"/>
              <a:t>Erre a vízre az év későbbi szakaszában helyben lenne szükség!</a:t>
            </a:r>
            <a:endParaRPr lang="hu-HU" dirty="0"/>
          </a:p>
          <a:p>
            <a:endParaRPr lang="hu-HU" dirty="0"/>
          </a:p>
        </p:txBody>
      </p:sp>
      <p:pic>
        <p:nvPicPr>
          <p:cNvPr id="4" name="Kép 3"/>
          <p:cNvPicPr>
            <a:picLocks noChangeAspect="1"/>
          </p:cNvPicPr>
          <p:nvPr/>
        </p:nvPicPr>
        <p:blipFill>
          <a:blip r:embed="rId3"/>
          <a:stretch>
            <a:fillRect/>
          </a:stretch>
        </p:blipFill>
        <p:spPr>
          <a:xfrm rot="577360">
            <a:off x="7605665" y="1975372"/>
            <a:ext cx="4319113" cy="271508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43730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Mi </a:t>
            </a:r>
            <a:r>
              <a:rPr lang="hu-HU" dirty="0"/>
              <a:t>micsoda? - Fogalmak</a:t>
            </a:r>
          </a:p>
        </p:txBody>
      </p:sp>
      <p:sp>
        <p:nvSpPr>
          <p:cNvPr id="3" name="Tartalom helye 2"/>
          <p:cNvSpPr>
            <a:spLocks noGrp="1"/>
          </p:cNvSpPr>
          <p:nvPr>
            <p:ph idx="1"/>
          </p:nvPr>
        </p:nvSpPr>
        <p:spPr>
          <a:xfrm>
            <a:off x="1251678" y="1314450"/>
            <a:ext cx="7339429" cy="5143499"/>
          </a:xfrm>
        </p:spPr>
        <p:txBody>
          <a:bodyPr>
            <a:normAutofit fontScale="92500" lnSpcReduction="10000"/>
          </a:bodyPr>
          <a:lstStyle/>
          <a:p>
            <a:pPr>
              <a:buFont typeface="Courier New" panose="02070309020205020404" pitchFamily="49" charset="0"/>
              <a:buChar char="o"/>
            </a:pPr>
            <a:r>
              <a:rPr lang="hu-HU" sz="2400" b="1" dirty="0" smtClean="0"/>
              <a:t>Természetes vízmegtartó megoldások</a:t>
            </a:r>
            <a:endParaRPr lang="hu-HU" sz="2400" b="1" dirty="0"/>
          </a:p>
          <a:p>
            <a:r>
              <a:rPr lang="hu-HU" sz="2400" b="1" dirty="0" smtClean="0"/>
              <a:t>Céljuk:</a:t>
            </a:r>
          </a:p>
          <a:p>
            <a:r>
              <a:rPr lang="hu-HU" sz="2400" b="1" dirty="0" smtClean="0"/>
              <a:t>felszíni vizek vagy csapadékvizek lefolyásának</a:t>
            </a:r>
            <a:br>
              <a:rPr lang="hu-HU" sz="2400" b="1" dirty="0" smtClean="0"/>
            </a:br>
            <a:r>
              <a:rPr lang="hu-HU" sz="2400" b="1" dirty="0" smtClean="0"/>
              <a:t>lassítása</a:t>
            </a:r>
          </a:p>
          <a:p>
            <a:r>
              <a:rPr lang="hu-HU" sz="2400" b="1" dirty="0" smtClean="0"/>
              <a:t>és </a:t>
            </a:r>
            <a:r>
              <a:rPr lang="hu-HU" sz="2400" b="1" dirty="0" smtClean="0"/>
              <a:t>lassú talajba </a:t>
            </a:r>
            <a:r>
              <a:rPr lang="hu-HU" sz="2400" b="1" dirty="0" smtClean="0"/>
              <a:t>szivárogtatása</a:t>
            </a:r>
          </a:p>
          <a:p>
            <a:r>
              <a:rPr lang="hu-HU" sz="2400" dirty="0" smtClean="0"/>
              <a:t>így kiegyenlítik a </a:t>
            </a:r>
            <a:r>
              <a:rPr lang="hu-HU" sz="2400" dirty="0" err="1" smtClean="0"/>
              <a:t>vízbő</a:t>
            </a:r>
            <a:r>
              <a:rPr lang="hu-HU" sz="2400" dirty="0" smtClean="0"/>
              <a:t> és vízhiányos időszakokat</a:t>
            </a:r>
          </a:p>
          <a:p>
            <a:r>
              <a:rPr lang="hu-HU" sz="2400" dirty="0" smtClean="0"/>
              <a:t>ökoszisztéma szolgáltatásokra, természetes erőforrásokra épülnek</a:t>
            </a:r>
          </a:p>
          <a:p>
            <a:r>
              <a:rPr lang="hu-HU" sz="2400" dirty="0" smtClean="0"/>
              <a:t>kisléptékű, helyi megoldások</a:t>
            </a:r>
            <a:endParaRPr lang="hu-HU" sz="2400" dirty="0"/>
          </a:p>
          <a:p>
            <a:r>
              <a:rPr lang="hu-HU" sz="2400" dirty="0" smtClean="0"/>
              <a:t>egyéb járulékos előnyeik is vannak</a:t>
            </a:r>
          </a:p>
          <a:p>
            <a:pPr marL="0" indent="0">
              <a:buNone/>
            </a:pPr>
            <a:r>
              <a:rPr lang="hu-HU" sz="2400" i="1" dirty="0" smtClean="0"/>
              <a:t>A képeken:  víztározó Ruzsa egy parkjában és rönkgát egy  Püspökszilágy menti vízmosásban</a:t>
            </a:r>
          </a:p>
          <a:p>
            <a:pPr marL="0" indent="0">
              <a:buNone/>
            </a:pPr>
            <a:endParaRPr lang="hu-HU" i="1" dirty="0"/>
          </a:p>
          <a:p>
            <a:endParaRPr lang="hu-HU" dirty="0"/>
          </a:p>
        </p:txBody>
      </p:sp>
      <p:pic>
        <p:nvPicPr>
          <p:cNvPr id="5" name="Kép 4"/>
          <p:cNvPicPr>
            <a:picLocks noChangeAspect="1"/>
          </p:cNvPicPr>
          <p:nvPr/>
        </p:nvPicPr>
        <p:blipFill>
          <a:blip r:embed="rId3" cstate="print">
            <a:extLst>
              <a:ext uri="{BEBA8EAE-BF5A-486C-A8C5-ECC9F3942E4B}">
                <a14:imgProps xmlns:a14="http://schemas.microsoft.com/office/drawing/2010/main">
                  <a14:imgLayer r:embed="rId4">
                    <a14:imgEffect>
                      <a14:sharpenSoften amount="20000"/>
                    </a14:imgEffect>
                  </a14:imgLayer>
                </a14:imgProps>
              </a:ext>
              <a:ext uri="{28A0092B-C50C-407E-A947-70E740481C1C}">
                <a14:useLocalDpi xmlns:a14="http://schemas.microsoft.com/office/drawing/2010/main" val="0"/>
              </a:ext>
            </a:extLst>
          </a:blip>
          <a:stretch>
            <a:fillRect/>
          </a:stretch>
        </p:blipFill>
        <p:spPr>
          <a:xfrm rot="20869770">
            <a:off x="8158441" y="1083056"/>
            <a:ext cx="4159920" cy="277328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Kép 6"/>
          <p:cNvPicPr>
            <a:picLocks noChangeAspect="1"/>
          </p:cNvPicPr>
          <p:nvPr/>
        </p:nvPicPr>
        <p:blipFill>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tretch>
            <a:fillRect/>
          </a:stretch>
        </p:blipFill>
        <p:spPr>
          <a:xfrm rot="608429">
            <a:off x="7953705" y="3405590"/>
            <a:ext cx="4113698" cy="2742465"/>
          </a:xfrm>
          <a:prstGeom prst="snip2DiagRect">
            <a:avLst>
              <a:gd name="adj1" fmla="val 0"/>
              <a:gd name="adj2" fmla="val 16667"/>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94966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500"/>
                                        <p:tgtEl>
                                          <p:spTgt spid="3">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500"/>
                                        <p:tgtEl>
                                          <p:spTgt spid="3">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500"/>
                                        <p:tgtEl>
                                          <p:spTgt spid="3">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
                                            <p:txEl>
                                              <p:pRg st="7" end="7"/>
                                            </p:txEl>
                                          </p:spTgt>
                                        </p:tgtEl>
                                        <p:attrNameLst>
                                          <p:attrName>style.visibility</p:attrName>
                                        </p:attrNameLst>
                                      </p:cBhvr>
                                      <p:to>
                                        <p:strVal val="visible"/>
                                      </p:to>
                                    </p:set>
                                    <p:animEffect transition="in" filter="fade">
                                      <p:cBhvr>
                                        <p:cTn id="48" dur="500"/>
                                        <p:tgtEl>
                                          <p:spTgt spid="3">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
                                            <p:txEl>
                                              <p:pRg st="8" end="8"/>
                                            </p:txEl>
                                          </p:spTgt>
                                        </p:tgtEl>
                                        <p:attrNameLst>
                                          <p:attrName>style.visibility</p:attrName>
                                        </p:attrNameLst>
                                      </p:cBhvr>
                                      <p:to>
                                        <p:strVal val="visible"/>
                                      </p:to>
                                    </p:set>
                                    <p:animEffect transition="in" filter="fade">
                                      <p:cBhvr>
                                        <p:cTn id="5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adge">
  <a:themeElements>
    <a:clrScheme name="Kék melegség">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TM10001106[[fn=Jelvény]]</Template>
  <TotalTime>2259</TotalTime>
  <Words>2966</Words>
  <Application>Microsoft Office PowerPoint</Application>
  <PresentationFormat>Szélesvásznú</PresentationFormat>
  <Paragraphs>336</Paragraphs>
  <Slides>27</Slides>
  <Notes>25</Notes>
  <HiddenSlides>0</HiddenSlides>
  <MMClips>0</MMClips>
  <ScaleCrop>false</ScaleCrop>
  <HeadingPairs>
    <vt:vector size="6" baseType="variant">
      <vt:variant>
        <vt:lpstr>Használt betűtípusok</vt:lpstr>
      </vt:variant>
      <vt:variant>
        <vt:i4>6</vt:i4>
      </vt:variant>
      <vt:variant>
        <vt:lpstr>Téma</vt:lpstr>
      </vt:variant>
      <vt:variant>
        <vt:i4>1</vt:i4>
      </vt:variant>
      <vt:variant>
        <vt:lpstr>Diacímek</vt:lpstr>
      </vt:variant>
      <vt:variant>
        <vt:i4>27</vt:i4>
      </vt:variant>
    </vt:vector>
  </HeadingPairs>
  <TitlesOfParts>
    <vt:vector size="34" baseType="lpstr">
      <vt:lpstr>Arial</vt:lpstr>
      <vt:lpstr>Calibri</vt:lpstr>
      <vt:lpstr>Courier New</vt:lpstr>
      <vt:lpstr>Gill Sans MT</vt:lpstr>
      <vt:lpstr>Impact</vt:lpstr>
      <vt:lpstr>Wingdings</vt:lpstr>
      <vt:lpstr>Badge</vt:lpstr>
      <vt:lpstr>Víz+őrzők  Álld ki a (k)vízpróbát </vt:lpstr>
      <vt:lpstr>Játék története</vt:lpstr>
      <vt:lpstr>Mi micsoda? – Fogalmak</vt:lpstr>
      <vt:lpstr>Mi micsoda? – Fogalmak</vt:lpstr>
      <vt:lpstr>Mi micsoda? – Fogalmak</vt:lpstr>
      <vt:lpstr>Mi micsoda? - Fogalmak</vt:lpstr>
      <vt:lpstr>Mi micsoda? - Fogalmak</vt:lpstr>
      <vt:lpstr>Mi micsoda? - Fogalmak</vt:lpstr>
      <vt:lpstr>Mi micsoda? - Fogalmak</vt:lpstr>
      <vt:lpstr>Mi micsoda? - Fogalmak</vt:lpstr>
      <vt:lpstr>Mi micsoda? - Fogalmak</vt:lpstr>
      <vt:lpstr>Mi micsoda? - Fogalmak</vt:lpstr>
      <vt:lpstr>Mit modellez le a játék?</vt:lpstr>
      <vt:lpstr>A Játék elemei</vt:lpstr>
      <vt:lpstr>A játék elemei</vt:lpstr>
      <vt:lpstr>játék elemei</vt:lpstr>
      <vt:lpstr>játék elemei</vt:lpstr>
      <vt:lpstr>játék elemei</vt:lpstr>
      <vt:lpstr>játék elemei</vt:lpstr>
      <vt:lpstr>Egy kör röviden</vt:lpstr>
      <vt:lpstr>Játékszabály i. időjárás szakasz </vt:lpstr>
      <vt:lpstr>Játékszabály iI. Tervezés szakasz </vt:lpstr>
      <vt:lpstr>Játékszabály iII. megvalósítás szakasz 1.</vt:lpstr>
      <vt:lpstr>Játékszabály iII. megvalósítás szakasz 2.</vt:lpstr>
      <vt:lpstr>Játékszabály iII. megvalósítási szakasz 3.</vt:lpstr>
      <vt:lpstr>Összefoglalás</vt:lpstr>
      <vt:lpstr>Források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Vízmentők</dc:title>
  <dc:creator>zserbo</dc:creator>
  <cp:lastModifiedBy>zserbo</cp:lastModifiedBy>
  <cp:revision>111</cp:revision>
  <dcterms:created xsi:type="dcterms:W3CDTF">2021-02-03T13:38:18Z</dcterms:created>
  <dcterms:modified xsi:type="dcterms:W3CDTF">2021-12-14T09:40:34Z</dcterms:modified>
</cp:coreProperties>
</file>